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61" r:id="rId5"/>
    <p:sldId id="259" r:id="rId6"/>
    <p:sldId id="262" r:id="rId7"/>
    <p:sldId id="263" r:id="rId8"/>
    <p:sldId id="264" r:id="rId9"/>
    <p:sldId id="265" r:id="rId10"/>
    <p:sldId id="266" r:id="rId11"/>
    <p:sldId id="267" r:id="rId12"/>
    <p:sldId id="268" r:id="rId13"/>
    <p:sldId id="269" r:id="rId14"/>
    <p:sldId id="270" r:id="rId15"/>
    <p:sldId id="272" r:id="rId16"/>
    <p:sldId id="271"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0A3EFA-3731-47DC-8DD2-695CBE311620}" v="142" dt="2024-04-23T15:23:43.280"/>
    <p1510:client id="{714B812D-D53F-48D3-875B-4002648738B2}" v="31" dt="2024-04-23T15:46:04.589"/>
    <p1510:client id="{895DB9DC-C1F4-405B-BC32-B2476710F9B6}" v="28" dt="2024-04-23T15:54:17.895"/>
    <p1510:client id="{C5734BC5-0273-4068-8859-A935C483A3BE}" v="85" dt="2024-04-23T16:24:41.317"/>
    <p1510:client id="{D850FC8A-0D02-4216-9673-19ACBC6BCF48}" v="104" dt="2024-04-23T16:04:09.403"/>
    <p1510:client id="{EAD682B4-AF52-4AF9-9374-1E9E0DB9D2F8}" v="2" dt="2024-04-23T14:59:36.0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0" d="100"/>
          <a:sy n="70" d="100"/>
        </p:scale>
        <p:origin x="53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4E4F35-0654-43BC-8128-69B7449B6E81}"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D436E6C-A764-4D65-A87D-7292CB7DD84D}">
      <dgm:prSet/>
      <dgm:spPr/>
      <dgm:t>
        <a:bodyPr/>
        <a:lstStyle/>
        <a:p>
          <a:pPr>
            <a:defRPr b="1"/>
          </a:pPr>
          <a:r>
            <a:rPr lang="en-US" b="1" i="0"/>
            <a:t>Data Extraction with Azure Data Factory:</a:t>
          </a:r>
          <a:endParaRPr lang="en-US"/>
        </a:p>
      </dgm:t>
    </dgm:pt>
    <dgm:pt modelId="{82F3A317-3619-4D49-B18D-D63AD0428FB5}" type="parTrans" cxnId="{7ED06E75-4FEC-4130-8D35-9DE049CE5793}">
      <dgm:prSet/>
      <dgm:spPr/>
      <dgm:t>
        <a:bodyPr/>
        <a:lstStyle/>
        <a:p>
          <a:endParaRPr lang="en-US"/>
        </a:p>
      </dgm:t>
    </dgm:pt>
    <dgm:pt modelId="{B5D27796-0C8E-454E-8C36-364F4822FA60}" type="sibTrans" cxnId="{7ED06E75-4FEC-4130-8D35-9DE049CE5793}">
      <dgm:prSet/>
      <dgm:spPr/>
      <dgm:t>
        <a:bodyPr/>
        <a:lstStyle/>
        <a:p>
          <a:endParaRPr lang="en-US"/>
        </a:p>
      </dgm:t>
    </dgm:pt>
    <dgm:pt modelId="{F87E0F6D-2BD2-4B5F-AC2A-7BA909081713}">
      <dgm:prSet/>
      <dgm:spPr/>
      <dgm:t>
        <a:bodyPr/>
        <a:lstStyle/>
        <a:p>
          <a:r>
            <a:rPr lang="en-US" b="0" i="0"/>
            <a:t>Utilized Azure Data Factory to extract data from the API and load it onto Azure Data Lake Storage. Configure a pipeline to automate the data ingestion process, ensuring timely and efficient extraction of raw data.</a:t>
          </a:r>
          <a:endParaRPr lang="en-US"/>
        </a:p>
      </dgm:t>
    </dgm:pt>
    <dgm:pt modelId="{89198DA8-1127-454E-AF7E-D4139542D4CF}" type="parTrans" cxnId="{1AC7E57B-5D16-4C3B-96B7-1E0DF407F72A}">
      <dgm:prSet/>
      <dgm:spPr/>
      <dgm:t>
        <a:bodyPr/>
        <a:lstStyle/>
        <a:p>
          <a:endParaRPr lang="en-US"/>
        </a:p>
      </dgm:t>
    </dgm:pt>
    <dgm:pt modelId="{AACD6915-8395-49BD-BB1C-BA23BBD7C253}" type="sibTrans" cxnId="{1AC7E57B-5D16-4C3B-96B7-1E0DF407F72A}">
      <dgm:prSet/>
      <dgm:spPr/>
      <dgm:t>
        <a:bodyPr/>
        <a:lstStyle/>
        <a:p>
          <a:endParaRPr lang="en-US"/>
        </a:p>
      </dgm:t>
    </dgm:pt>
    <dgm:pt modelId="{856B5807-7655-445C-AF17-9AC31BC7F2EB}">
      <dgm:prSet/>
      <dgm:spPr/>
      <dgm:t>
        <a:bodyPr/>
        <a:lstStyle/>
        <a:p>
          <a:pPr>
            <a:defRPr b="1"/>
          </a:pPr>
          <a:r>
            <a:rPr lang="en-IN" b="1" i="0"/>
            <a:t>Data Transformation with Azure Databricks:</a:t>
          </a:r>
          <a:endParaRPr lang="en-US"/>
        </a:p>
      </dgm:t>
    </dgm:pt>
    <dgm:pt modelId="{505E31DF-7FF8-479A-8A95-A4EF356B42D0}" type="parTrans" cxnId="{5C388B05-3F4A-4694-A700-3BF98737D889}">
      <dgm:prSet/>
      <dgm:spPr/>
      <dgm:t>
        <a:bodyPr/>
        <a:lstStyle/>
        <a:p>
          <a:endParaRPr lang="en-US"/>
        </a:p>
      </dgm:t>
    </dgm:pt>
    <dgm:pt modelId="{E87D56D1-0817-403D-B04B-4A05F85CB2B4}" type="sibTrans" cxnId="{5C388B05-3F4A-4694-A700-3BF98737D889}">
      <dgm:prSet/>
      <dgm:spPr/>
      <dgm:t>
        <a:bodyPr/>
        <a:lstStyle/>
        <a:p>
          <a:endParaRPr lang="en-US"/>
        </a:p>
      </dgm:t>
    </dgm:pt>
    <dgm:pt modelId="{F3A88006-B72B-4262-8339-79A832EF6646}">
      <dgm:prSet/>
      <dgm:spPr/>
      <dgm:t>
        <a:bodyPr/>
        <a:lstStyle/>
        <a:p>
          <a:r>
            <a:rPr lang="en-IN" b="0" i="0"/>
            <a:t>Used Azure Databricks to perform data transformation tasks, including data cleaning, aggregation, and enrichment, using Spark code. Write Spark code to process the raw data and transform it into a structured format suitable for analysis.</a:t>
          </a:r>
          <a:endParaRPr lang="en-US"/>
        </a:p>
      </dgm:t>
    </dgm:pt>
    <dgm:pt modelId="{42F0198A-2ECD-40E5-8391-93B0AB49F3FF}" type="parTrans" cxnId="{77040C74-1B45-4031-BC0C-43EFB1A76EEF}">
      <dgm:prSet/>
      <dgm:spPr/>
      <dgm:t>
        <a:bodyPr/>
        <a:lstStyle/>
        <a:p>
          <a:endParaRPr lang="en-US"/>
        </a:p>
      </dgm:t>
    </dgm:pt>
    <dgm:pt modelId="{BD599E3D-7D2F-4BAB-B842-7E6D593B5E45}" type="sibTrans" cxnId="{77040C74-1B45-4031-BC0C-43EFB1A76EEF}">
      <dgm:prSet/>
      <dgm:spPr/>
      <dgm:t>
        <a:bodyPr/>
        <a:lstStyle/>
        <a:p>
          <a:endParaRPr lang="en-US"/>
        </a:p>
      </dgm:t>
    </dgm:pt>
    <dgm:pt modelId="{D503D0D8-37B0-441C-8C56-F659621C06FF}" type="pres">
      <dgm:prSet presAssocID="{464E4F35-0654-43BC-8128-69B7449B6E81}" presName="root" presStyleCnt="0">
        <dgm:presLayoutVars>
          <dgm:dir/>
          <dgm:resizeHandles val="exact"/>
        </dgm:presLayoutVars>
      </dgm:prSet>
      <dgm:spPr/>
    </dgm:pt>
    <dgm:pt modelId="{3951324A-86FD-4FAC-A210-5C7B9460C791}" type="pres">
      <dgm:prSet presAssocID="{1D436E6C-A764-4D65-A87D-7292CB7DD84D}" presName="compNode" presStyleCnt="0"/>
      <dgm:spPr/>
    </dgm:pt>
    <dgm:pt modelId="{B785489A-8E7B-41DE-8E78-983B9A378946}" type="pres">
      <dgm:prSet presAssocID="{1D436E6C-A764-4D65-A87D-7292CB7DD84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7E83CBE-6605-40C7-A0F6-A1270C46D0AE}" type="pres">
      <dgm:prSet presAssocID="{1D436E6C-A764-4D65-A87D-7292CB7DD84D}" presName="iconSpace" presStyleCnt="0"/>
      <dgm:spPr/>
    </dgm:pt>
    <dgm:pt modelId="{A244E9FB-404A-47EF-86AA-090DA121442C}" type="pres">
      <dgm:prSet presAssocID="{1D436E6C-A764-4D65-A87D-7292CB7DD84D}" presName="parTx" presStyleLbl="revTx" presStyleIdx="0" presStyleCnt="4">
        <dgm:presLayoutVars>
          <dgm:chMax val="0"/>
          <dgm:chPref val="0"/>
        </dgm:presLayoutVars>
      </dgm:prSet>
      <dgm:spPr/>
    </dgm:pt>
    <dgm:pt modelId="{55D1426D-4550-4341-BEC9-345007CF81CC}" type="pres">
      <dgm:prSet presAssocID="{1D436E6C-A764-4D65-A87D-7292CB7DD84D}" presName="txSpace" presStyleCnt="0"/>
      <dgm:spPr/>
    </dgm:pt>
    <dgm:pt modelId="{7AF19C6C-4A28-43CB-9842-F078BAC88EF2}" type="pres">
      <dgm:prSet presAssocID="{1D436E6C-A764-4D65-A87D-7292CB7DD84D}" presName="desTx" presStyleLbl="revTx" presStyleIdx="1" presStyleCnt="4">
        <dgm:presLayoutVars/>
      </dgm:prSet>
      <dgm:spPr/>
    </dgm:pt>
    <dgm:pt modelId="{C80EE965-2DCF-416C-85AC-92D616739ABA}" type="pres">
      <dgm:prSet presAssocID="{B5D27796-0C8E-454E-8C36-364F4822FA60}" presName="sibTrans" presStyleCnt="0"/>
      <dgm:spPr/>
    </dgm:pt>
    <dgm:pt modelId="{10EA6C55-16FF-4848-AE99-20A9FF223A3E}" type="pres">
      <dgm:prSet presAssocID="{856B5807-7655-445C-AF17-9AC31BC7F2EB}" presName="compNode" presStyleCnt="0"/>
      <dgm:spPr/>
    </dgm:pt>
    <dgm:pt modelId="{EDD0CD61-614E-4AA0-9775-9FE4DEAA9F5D}" type="pres">
      <dgm:prSet presAssocID="{856B5807-7655-445C-AF17-9AC31BC7F2E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5DBE9E22-8886-4D95-8D16-8C47D0EF83B1}" type="pres">
      <dgm:prSet presAssocID="{856B5807-7655-445C-AF17-9AC31BC7F2EB}" presName="iconSpace" presStyleCnt="0"/>
      <dgm:spPr/>
    </dgm:pt>
    <dgm:pt modelId="{E4C8BA6A-5EF7-41D6-A0D3-3C41B1BAAAF0}" type="pres">
      <dgm:prSet presAssocID="{856B5807-7655-445C-AF17-9AC31BC7F2EB}" presName="parTx" presStyleLbl="revTx" presStyleIdx="2" presStyleCnt="4">
        <dgm:presLayoutVars>
          <dgm:chMax val="0"/>
          <dgm:chPref val="0"/>
        </dgm:presLayoutVars>
      </dgm:prSet>
      <dgm:spPr/>
    </dgm:pt>
    <dgm:pt modelId="{05D83101-E6E0-47DA-9F35-1826812B50DB}" type="pres">
      <dgm:prSet presAssocID="{856B5807-7655-445C-AF17-9AC31BC7F2EB}" presName="txSpace" presStyleCnt="0"/>
      <dgm:spPr/>
    </dgm:pt>
    <dgm:pt modelId="{9D4E0604-DC18-495E-8592-7768F175C95E}" type="pres">
      <dgm:prSet presAssocID="{856B5807-7655-445C-AF17-9AC31BC7F2EB}" presName="desTx" presStyleLbl="revTx" presStyleIdx="3" presStyleCnt="4">
        <dgm:presLayoutVars/>
      </dgm:prSet>
      <dgm:spPr/>
    </dgm:pt>
  </dgm:ptLst>
  <dgm:cxnLst>
    <dgm:cxn modelId="{5C388B05-3F4A-4694-A700-3BF98737D889}" srcId="{464E4F35-0654-43BC-8128-69B7449B6E81}" destId="{856B5807-7655-445C-AF17-9AC31BC7F2EB}" srcOrd="1" destOrd="0" parTransId="{505E31DF-7FF8-479A-8A95-A4EF356B42D0}" sibTransId="{E87D56D1-0817-403D-B04B-4A05F85CB2B4}"/>
    <dgm:cxn modelId="{E2E7CA29-100B-4C3A-9B7B-3ED95A1D79ED}" type="presOf" srcId="{464E4F35-0654-43BC-8128-69B7449B6E81}" destId="{D503D0D8-37B0-441C-8C56-F659621C06FF}" srcOrd="0" destOrd="0" presId="urn:microsoft.com/office/officeart/2018/2/layout/IconLabelDescriptionList"/>
    <dgm:cxn modelId="{77040C74-1B45-4031-BC0C-43EFB1A76EEF}" srcId="{856B5807-7655-445C-AF17-9AC31BC7F2EB}" destId="{F3A88006-B72B-4262-8339-79A832EF6646}" srcOrd="0" destOrd="0" parTransId="{42F0198A-2ECD-40E5-8391-93B0AB49F3FF}" sibTransId="{BD599E3D-7D2F-4BAB-B842-7E6D593B5E45}"/>
    <dgm:cxn modelId="{7ED06E75-4FEC-4130-8D35-9DE049CE5793}" srcId="{464E4F35-0654-43BC-8128-69B7449B6E81}" destId="{1D436E6C-A764-4D65-A87D-7292CB7DD84D}" srcOrd="0" destOrd="0" parTransId="{82F3A317-3619-4D49-B18D-D63AD0428FB5}" sibTransId="{B5D27796-0C8E-454E-8C36-364F4822FA60}"/>
    <dgm:cxn modelId="{466F8558-27B2-4C51-BBB6-DF4E735F74D6}" type="presOf" srcId="{F3A88006-B72B-4262-8339-79A832EF6646}" destId="{9D4E0604-DC18-495E-8592-7768F175C95E}" srcOrd="0" destOrd="0" presId="urn:microsoft.com/office/officeart/2018/2/layout/IconLabelDescriptionList"/>
    <dgm:cxn modelId="{1AC7E57B-5D16-4C3B-96B7-1E0DF407F72A}" srcId="{1D436E6C-A764-4D65-A87D-7292CB7DD84D}" destId="{F87E0F6D-2BD2-4B5F-AC2A-7BA909081713}" srcOrd="0" destOrd="0" parTransId="{89198DA8-1127-454E-AF7E-D4139542D4CF}" sibTransId="{AACD6915-8395-49BD-BB1C-BA23BBD7C253}"/>
    <dgm:cxn modelId="{59BD6F98-580D-4C31-B78F-71E0F99DABD9}" type="presOf" srcId="{1D436E6C-A764-4D65-A87D-7292CB7DD84D}" destId="{A244E9FB-404A-47EF-86AA-090DA121442C}" srcOrd="0" destOrd="0" presId="urn:microsoft.com/office/officeart/2018/2/layout/IconLabelDescriptionList"/>
    <dgm:cxn modelId="{B8EFC5E1-11C8-44EA-ABEE-58A83804FE6C}" type="presOf" srcId="{856B5807-7655-445C-AF17-9AC31BC7F2EB}" destId="{E4C8BA6A-5EF7-41D6-A0D3-3C41B1BAAAF0}" srcOrd="0" destOrd="0" presId="urn:microsoft.com/office/officeart/2018/2/layout/IconLabelDescriptionList"/>
    <dgm:cxn modelId="{0466A0F6-49DA-408A-8CA9-11ECC89472C7}" type="presOf" srcId="{F87E0F6D-2BD2-4B5F-AC2A-7BA909081713}" destId="{7AF19C6C-4A28-43CB-9842-F078BAC88EF2}" srcOrd="0" destOrd="0" presId="urn:microsoft.com/office/officeart/2018/2/layout/IconLabelDescriptionList"/>
    <dgm:cxn modelId="{26752AA8-899D-4422-91C5-37189A7EFAB8}" type="presParOf" srcId="{D503D0D8-37B0-441C-8C56-F659621C06FF}" destId="{3951324A-86FD-4FAC-A210-5C7B9460C791}" srcOrd="0" destOrd="0" presId="urn:microsoft.com/office/officeart/2018/2/layout/IconLabelDescriptionList"/>
    <dgm:cxn modelId="{A23B0FB9-0533-402E-8D59-13D07C0CC31A}" type="presParOf" srcId="{3951324A-86FD-4FAC-A210-5C7B9460C791}" destId="{B785489A-8E7B-41DE-8E78-983B9A378946}" srcOrd="0" destOrd="0" presId="urn:microsoft.com/office/officeart/2018/2/layout/IconLabelDescriptionList"/>
    <dgm:cxn modelId="{1B99DB15-953A-4168-AA93-B04CF1C94457}" type="presParOf" srcId="{3951324A-86FD-4FAC-A210-5C7B9460C791}" destId="{47E83CBE-6605-40C7-A0F6-A1270C46D0AE}" srcOrd="1" destOrd="0" presId="urn:microsoft.com/office/officeart/2018/2/layout/IconLabelDescriptionList"/>
    <dgm:cxn modelId="{5E222498-4DA2-4341-A222-51D29171069E}" type="presParOf" srcId="{3951324A-86FD-4FAC-A210-5C7B9460C791}" destId="{A244E9FB-404A-47EF-86AA-090DA121442C}" srcOrd="2" destOrd="0" presId="urn:microsoft.com/office/officeart/2018/2/layout/IconLabelDescriptionList"/>
    <dgm:cxn modelId="{DA3CB292-9D7C-4A62-9384-C1512F74DE93}" type="presParOf" srcId="{3951324A-86FD-4FAC-A210-5C7B9460C791}" destId="{55D1426D-4550-4341-BEC9-345007CF81CC}" srcOrd="3" destOrd="0" presId="urn:microsoft.com/office/officeart/2018/2/layout/IconLabelDescriptionList"/>
    <dgm:cxn modelId="{6723CC5C-2AF6-4A5F-9480-92E834C20FF2}" type="presParOf" srcId="{3951324A-86FD-4FAC-A210-5C7B9460C791}" destId="{7AF19C6C-4A28-43CB-9842-F078BAC88EF2}" srcOrd="4" destOrd="0" presId="urn:microsoft.com/office/officeart/2018/2/layout/IconLabelDescriptionList"/>
    <dgm:cxn modelId="{A72E9B7B-A9D2-424A-8505-1DAAFA8F5F05}" type="presParOf" srcId="{D503D0D8-37B0-441C-8C56-F659621C06FF}" destId="{C80EE965-2DCF-416C-85AC-92D616739ABA}" srcOrd="1" destOrd="0" presId="urn:microsoft.com/office/officeart/2018/2/layout/IconLabelDescriptionList"/>
    <dgm:cxn modelId="{668FF8DE-7780-47AC-AAA5-CE899509D137}" type="presParOf" srcId="{D503D0D8-37B0-441C-8C56-F659621C06FF}" destId="{10EA6C55-16FF-4848-AE99-20A9FF223A3E}" srcOrd="2" destOrd="0" presId="urn:microsoft.com/office/officeart/2018/2/layout/IconLabelDescriptionList"/>
    <dgm:cxn modelId="{C2FE3DE5-ECA5-4E7D-8550-BD79C5B10710}" type="presParOf" srcId="{10EA6C55-16FF-4848-AE99-20A9FF223A3E}" destId="{EDD0CD61-614E-4AA0-9775-9FE4DEAA9F5D}" srcOrd="0" destOrd="0" presId="urn:microsoft.com/office/officeart/2018/2/layout/IconLabelDescriptionList"/>
    <dgm:cxn modelId="{A0F38738-2036-40D3-BA9E-E7BCAEFE4894}" type="presParOf" srcId="{10EA6C55-16FF-4848-AE99-20A9FF223A3E}" destId="{5DBE9E22-8886-4D95-8D16-8C47D0EF83B1}" srcOrd="1" destOrd="0" presId="urn:microsoft.com/office/officeart/2018/2/layout/IconLabelDescriptionList"/>
    <dgm:cxn modelId="{BFB88A18-41ED-4F29-8E02-EFDEFD20DF3F}" type="presParOf" srcId="{10EA6C55-16FF-4848-AE99-20A9FF223A3E}" destId="{E4C8BA6A-5EF7-41D6-A0D3-3C41B1BAAAF0}" srcOrd="2" destOrd="0" presId="urn:microsoft.com/office/officeart/2018/2/layout/IconLabelDescriptionList"/>
    <dgm:cxn modelId="{C297F1B0-CF0B-48CA-8C78-D2B6BC86D5A7}" type="presParOf" srcId="{10EA6C55-16FF-4848-AE99-20A9FF223A3E}" destId="{05D83101-E6E0-47DA-9F35-1826812B50DB}" srcOrd="3" destOrd="0" presId="urn:microsoft.com/office/officeart/2018/2/layout/IconLabelDescriptionList"/>
    <dgm:cxn modelId="{C7F214DB-3789-48F2-AB4C-AEB8714694BE}" type="presParOf" srcId="{10EA6C55-16FF-4848-AE99-20A9FF223A3E}" destId="{9D4E0604-DC18-495E-8592-7768F175C95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4E4F35-0654-43BC-8128-69B7449B6E81}"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D436E6C-A764-4D65-A87D-7292CB7DD84D}">
      <dgm:prSet/>
      <dgm:spPr/>
      <dgm:t>
        <a:bodyPr/>
        <a:lstStyle/>
        <a:p>
          <a:pPr>
            <a:lnSpc>
              <a:spcPct val="100000"/>
            </a:lnSpc>
            <a:defRPr b="1"/>
          </a:pPr>
          <a:r>
            <a:rPr lang="en-US" b="1" i="0">
              <a:solidFill>
                <a:srgbClr val="FFFFFF"/>
              </a:solidFill>
            </a:rPr>
            <a:t>Load Transformed Data to Data Lake Storage:</a:t>
          </a:r>
          <a:endParaRPr lang="en-US"/>
        </a:p>
      </dgm:t>
    </dgm:pt>
    <dgm:pt modelId="{82F3A317-3619-4D49-B18D-D63AD0428FB5}" type="parTrans" cxnId="{7ED06E75-4FEC-4130-8D35-9DE049CE5793}">
      <dgm:prSet/>
      <dgm:spPr/>
      <dgm:t>
        <a:bodyPr/>
        <a:lstStyle/>
        <a:p>
          <a:endParaRPr lang="en-US"/>
        </a:p>
      </dgm:t>
    </dgm:pt>
    <dgm:pt modelId="{B5D27796-0C8E-454E-8C36-364F4822FA60}" type="sibTrans" cxnId="{7ED06E75-4FEC-4130-8D35-9DE049CE5793}">
      <dgm:prSet/>
      <dgm:spPr/>
      <dgm:t>
        <a:bodyPr/>
        <a:lstStyle/>
        <a:p>
          <a:endParaRPr lang="en-US"/>
        </a:p>
      </dgm:t>
    </dgm:pt>
    <dgm:pt modelId="{F87E0F6D-2BD2-4B5F-AC2A-7BA909081713}">
      <dgm:prSet/>
      <dgm:spPr/>
      <dgm:t>
        <a:bodyPr/>
        <a:lstStyle/>
        <a:p>
          <a:pPr>
            <a:lnSpc>
              <a:spcPct val="100000"/>
            </a:lnSpc>
          </a:pPr>
          <a:r>
            <a:rPr lang="en-US" b="0" i="0">
              <a:solidFill>
                <a:srgbClr val="FFFFFF"/>
              </a:solidFill>
            </a:rPr>
            <a:t>After transforming the data, load it back to a separate storage location within the Data Lake Storage account, referred to as the transformed data Lake storage. This ensures that the processed data is readily available for subsequent analysis.</a:t>
          </a:r>
          <a:endParaRPr lang="en-US">
            <a:solidFill>
              <a:srgbClr val="FFFFFF"/>
            </a:solidFill>
          </a:endParaRPr>
        </a:p>
      </dgm:t>
    </dgm:pt>
    <dgm:pt modelId="{89198DA8-1127-454E-AF7E-D4139542D4CF}" type="parTrans" cxnId="{1AC7E57B-5D16-4C3B-96B7-1E0DF407F72A}">
      <dgm:prSet/>
      <dgm:spPr/>
      <dgm:t>
        <a:bodyPr/>
        <a:lstStyle/>
        <a:p>
          <a:endParaRPr lang="en-US"/>
        </a:p>
      </dgm:t>
    </dgm:pt>
    <dgm:pt modelId="{AACD6915-8395-49BD-BB1C-BA23BBD7C253}" type="sibTrans" cxnId="{1AC7E57B-5D16-4C3B-96B7-1E0DF407F72A}">
      <dgm:prSet/>
      <dgm:spPr/>
      <dgm:t>
        <a:bodyPr/>
        <a:lstStyle/>
        <a:p>
          <a:endParaRPr lang="en-US"/>
        </a:p>
      </dgm:t>
    </dgm:pt>
    <dgm:pt modelId="{856B5807-7655-445C-AF17-9AC31BC7F2EB}">
      <dgm:prSet/>
      <dgm:spPr/>
      <dgm:t>
        <a:bodyPr/>
        <a:lstStyle/>
        <a:p>
          <a:pPr>
            <a:lnSpc>
              <a:spcPct val="100000"/>
            </a:lnSpc>
            <a:defRPr b="1"/>
          </a:pPr>
          <a:r>
            <a:rPr lang="en-IN" b="1" i="0">
              <a:solidFill>
                <a:srgbClr val="FFFFFF"/>
              </a:solidFill>
            </a:rPr>
            <a:t>Data Analysis with Azure Synapse Analytics:</a:t>
          </a:r>
          <a:endParaRPr lang="en-IN" b="1">
            <a:solidFill>
              <a:srgbClr val="FFFFFF"/>
            </a:solidFill>
          </a:endParaRPr>
        </a:p>
      </dgm:t>
    </dgm:pt>
    <dgm:pt modelId="{505E31DF-7FF8-479A-8A95-A4EF356B42D0}" type="parTrans" cxnId="{5C388B05-3F4A-4694-A700-3BF98737D889}">
      <dgm:prSet/>
      <dgm:spPr/>
      <dgm:t>
        <a:bodyPr/>
        <a:lstStyle/>
        <a:p>
          <a:endParaRPr lang="en-US"/>
        </a:p>
      </dgm:t>
    </dgm:pt>
    <dgm:pt modelId="{E87D56D1-0817-403D-B04B-4A05F85CB2B4}" type="sibTrans" cxnId="{5C388B05-3F4A-4694-A700-3BF98737D889}">
      <dgm:prSet/>
      <dgm:spPr/>
      <dgm:t>
        <a:bodyPr/>
        <a:lstStyle/>
        <a:p>
          <a:endParaRPr lang="en-US"/>
        </a:p>
      </dgm:t>
    </dgm:pt>
    <dgm:pt modelId="{F3A88006-B72B-4262-8339-79A832EF6646}">
      <dgm:prSet/>
      <dgm:spPr/>
      <dgm:t>
        <a:bodyPr/>
        <a:lstStyle/>
        <a:p>
          <a:pPr>
            <a:lnSpc>
              <a:spcPct val="100000"/>
            </a:lnSpc>
          </a:pPr>
          <a:r>
            <a:rPr lang="en-IN" b="0" i="0">
              <a:solidFill>
                <a:srgbClr val="FFFFFF"/>
              </a:solidFill>
            </a:rPr>
            <a:t>Utilize Azure Synapse Analytics to run SQL queries on top of the transformed data stored in the Data Lake Storage. We write SQL queries to extract insights, perform aggregations, and generate visualizations to uncover patterns and trends within the Olympic dataset.</a:t>
          </a:r>
          <a:endParaRPr lang="en-US">
            <a:solidFill>
              <a:srgbClr val="FFFFFF"/>
            </a:solidFill>
          </a:endParaRPr>
        </a:p>
      </dgm:t>
    </dgm:pt>
    <dgm:pt modelId="{42F0198A-2ECD-40E5-8391-93B0AB49F3FF}" type="parTrans" cxnId="{77040C74-1B45-4031-BC0C-43EFB1A76EEF}">
      <dgm:prSet/>
      <dgm:spPr/>
      <dgm:t>
        <a:bodyPr/>
        <a:lstStyle/>
        <a:p>
          <a:endParaRPr lang="en-US"/>
        </a:p>
      </dgm:t>
    </dgm:pt>
    <dgm:pt modelId="{BD599E3D-7D2F-4BAB-B842-7E6D593B5E45}" type="sibTrans" cxnId="{77040C74-1B45-4031-BC0C-43EFB1A76EEF}">
      <dgm:prSet/>
      <dgm:spPr/>
      <dgm:t>
        <a:bodyPr/>
        <a:lstStyle/>
        <a:p>
          <a:endParaRPr lang="en-US"/>
        </a:p>
      </dgm:t>
    </dgm:pt>
    <dgm:pt modelId="{D503D0D8-37B0-441C-8C56-F659621C06FF}" type="pres">
      <dgm:prSet presAssocID="{464E4F35-0654-43BC-8128-69B7449B6E81}" presName="root" presStyleCnt="0">
        <dgm:presLayoutVars>
          <dgm:dir/>
          <dgm:resizeHandles val="exact"/>
        </dgm:presLayoutVars>
      </dgm:prSet>
      <dgm:spPr/>
    </dgm:pt>
    <dgm:pt modelId="{3951324A-86FD-4FAC-A210-5C7B9460C791}" type="pres">
      <dgm:prSet presAssocID="{1D436E6C-A764-4D65-A87D-7292CB7DD84D}" presName="compNode" presStyleCnt="0"/>
      <dgm:spPr/>
    </dgm:pt>
    <dgm:pt modelId="{B785489A-8E7B-41DE-8E78-983B9A378946}" type="pres">
      <dgm:prSet presAssocID="{1D436E6C-A764-4D65-A87D-7292CB7DD84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7E83CBE-6605-40C7-A0F6-A1270C46D0AE}" type="pres">
      <dgm:prSet presAssocID="{1D436E6C-A764-4D65-A87D-7292CB7DD84D}" presName="iconSpace" presStyleCnt="0"/>
      <dgm:spPr/>
    </dgm:pt>
    <dgm:pt modelId="{A244E9FB-404A-47EF-86AA-090DA121442C}" type="pres">
      <dgm:prSet presAssocID="{1D436E6C-A764-4D65-A87D-7292CB7DD84D}" presName="parTx" presStyleLbl="revTx" presStyleIdx="0" presStyleCnt="4">
        <dgm:presLayoutVars>
          <dgm:chMax val="0"/>
          <dgm:chPref val="0"/>
        </dgm:presLayoutVars>
      </dgm:prSet>
      <dgm:spPr/>
    </dgm:pt>
    <dgm:pt modelId="{55D1426D-4550-4341-BEC9-345007CF81CC}" type="pres">
      <dgm:prSet presAssocID="{1D436E6C-A764-4D65-A87D-7292CB7DD84D}" presName="txSpace" presStyleCnt="0"/>
      <dgm:spPr/>
    </dgm:pt>
    <dgm:pt modelId="{7AF19C6C-4A28-43CB-9842-F078BAC88EF2}" type="pres">
      <dgm:prSet presAssocID="{1D436E6C-A764-4D65-A87D-7292CB7DD84D}" presName="desTx" presStyleLbl="revTx" presStyleIdx="1" presStyleCnt="4">
        <dgm:presLayoutVars/>
      </dgm:prSet>
      <dgm:spPr/>
    </dgm:pt>
    <dgm:pt modelId="{C80EE965-2DCF-416C-85AC-92D616739ABA}" type="pres">
      <dgm:prSet presAssocID="{B5D27796-0C8E-454E-8C36-364F4822FA60}" presName="sibTrans" presStyleCnt="0"/>
      <dgm:spPr/>
    </dgm:pt>
    <dgm:pt modelId="{10EA6C55-16FF-4848-AE99-20A9FF223A3E}" type="pres">
      <dgm:prSet presAssocID="{856B5807-7655-445C-AF17-9AC31BC7F2EB}" presName="compNode" presStyleCnt="0"/>
      <dgm:spPr/>
    </dgm:pt>
    <dgm:pt modelId="{EDD0CD61-614E-4AA0-9775-9FE4DEAA9F5D}" type="pres">
      <dgm:prSet presAssocID="{856B5807-7655-445C-AF17-9AC31BC7F2E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5DBE9E22-8886-4D95-8D16-8C47D0EF83B1}" type="pres">
      <dgm:prSet presAssocID="{856B5807-7655-445C-AF17-9AC31BC7F2EB}" presName="iconSpace" presStyleCnt="0"/>
      <dgm:spPr/>
    </dgm:pt>
    <dgm:pt modelId="{E4C8BA6A-5EF7-41D6-A0D3-3C41B1BAAAF0}" type="pres">
      <dgm:prSet presAssocID="{856B5807-7655-445C-AF17-9AC31BC7F2EB}" presName="parTx" presStyleLbl="revTx" presStyleIdx="2" presStyleCnt="4">
        <dgm:presLayoutVars>
          <dgm:chMax val="0"/>
          <dgm:chPref val="0"/>
        </dgm:presLayoutVars>
      </dgm:prSet>
      <dgm:spPr/>
    </dgm:pt>
    <dgm:pt modelId="{05D83101-E6E0-47DA-9F35-1826812B50DB}" type="pres">
      <dgm:prSet presAssocID="{856B5807-7655-445C-AF17-9AC31BC7F2EB}" presName="txSpace" presStyleCnt="0"/>
      <dgm:spPr/>
    </dgm:pt>
    <dgm:pt modelId="{9D4E0604-DC18-495E-8592-7768F175C95E}" type="pres">
      <dgm:prSet presAssocID="{856B5807-7655-445C-AF17-9AC31BC7F2EB}" presName="desTx" presStyleLbl="revTx" presStyleIdx="3" presStyleCnt="4">
        <dgm:presLayoutVars/>
      </dgm:prSet>
      <dgm:spPr/>
    </dgm:pt>
  </dgm:ptLst>
  <dgm:cxnLst>
    <dgm:cxn modelId="{5C388B05-3F4A-4694-A700-3BF98737D889}" srcId="{464E4F35-0654-43BC-8128-69B7449B6E81}" destId="{856B5807-7655-445C-AF17-9AC31BC7F2EB}" srcOrd="1" destOrd="0" parTransId="{505E31DF-7FF8-479A-8A95-A4EF356B42D0}" sibTransId="{E87D56D1-0817-403D-B04B-4A05F85CB2B4}"/>
    <dgm:cxn modelId="{E2E7CA29-100B-4C3A-9B7B-3ED95A1D79ED}" type="presOf" srcId="{464E4F35-0654-43BC-8128-69B7449B6E81}" destId="{D503D0D8-37B0-441C-8C56-F659621C06FF}" srcOrd="0" destOrd="0" presId="urn:microsoft.com/office/officeart/2018/2/layout/IconLabelDescriptionList"/>
    <dgm:cxn modelId="{77040C74-1B45-4031-BC0C-43EFB1A76EEF}" srcId="{856B5807-7655-445C-AF17-9AC31BC7F2EB}" destId="{F3A88006-B72B-4262-8339-79A832EF6646}" srcOrd="0" destOrd="0" parTransId="{42F0198A-2ECD-40E5-8391-93B0AB49F3FF}" sibTransId="{BD599E3D-7D2F-4BAB-B842-7E6D593B5E45}"/>
    <dgm:cxn modelId="{7ED06E75-4FEC-4130-8D35-9DE049CE5793}" srcId="{464E4F35-0654-43BC-8128-69B7449B6E81}" destId="{1D436E6C-A764-4D65-A87D-7292CB7DD84D}" srcOrd="0" destOrd="0" parTransId="{82F3A317-3619-4D49-B18D-D63AD0428FB5}" sibTransId="{B5D27796-0C8E-454E-8C36-364F4822FA60}"/>
    <dgm:cxn modelId="{1AC7E57B-5D16-4C3B-96B7-1E0DF407F72A}" srcId="{1D436E6C-A764-4D65-A87D-7292CB7DD84D}" destId="{F87E0F6D-2BD2-4B5F-AC2A-7BA909081713}" srcOrd="0" destOrd="0" parTransId="{89198DA8-1127-454E-AF7E-D4139542D4CF}" sibTransId="{AACD6915-8395-49BD-BB1C-BA23BBD7C253}"/>
    <dgm:cxn modelId="{012DF284-11B8-4B0C-AA4F-1CB7591616EF}" type="presOf" srcId="{F87E0F6D-2BD2-4B5F-AC2A-7BA909081713}" destId="{7AF19C6C-4A28-43CB-9842-F078BAC88EF2}" srcOrd="0" destOrd="0" presId="urn:microsoft.com/office/officeart/2018/2/layout/IconLabelDescriptionList"/>
    <dgm:cxn modelId="{1F333197-C59C-4BF6-B7B5-66699C825786}" type="presOf" srcId="{1D436E6C-A764-4D65-A87D-7292CB7DD84D}" destId="{A244E9FB-404A-47EF-86AA-090DA121442C}" srcOrd="0" destOrd="0" presId="urn:microsoft.com/office/officeart/2018/2/layout/IconLabelDescriptionList"/>
    <dgm:cxn modelId="{2BA441CA-9BE3-4CE7-83C7-2CEFBCB19C71}" type="presOf" srcId="{856B5807-7655-445C-AF17-9AC31BC7F2EB}" destId="{E4C8BA6A-5EF7-41D6-A0D3-3C41B1BAAAF0}" srcOrd="0" destOrd="0" presId="urn:microsoft.com/office/officeart/2018/2/layout/IconLabelDescriptionList"/>
    <dgm:cxn modelId="{B71C8FE0-DFA1-409B-8AD6-3B03BAB6BB9A}" type="presOf" srcId="{F3A88006-B72B-4262-8339-79A832EF6646}" destId="{9D4E0604-DC18-495E-8592-7768F175C95E}" srcOrd="0" destOrd="0" presId="urn:microsoft.com/office/officeart/2018/2/layout/IconLabelDescriptionList"/>
    <dgm:cxn modelId="{0BA55F01-9122-42BC-8DE0-FC6B52F6C2A8}" type="presParOf" srcId="{D503D0D8-37B0-441C-8C56-F659621C06FF}" destId="{3951324A-86FD-4FAC-A210-5C7B9460C791}" srcOrd="0" destOrd="0" presId="urn:microsoft.com/office/officeart/2018/2/layout/IconLabelDescriptionList"/>
    <dgm:cxn modelId="{174D3B86-E468-4B53-A746-E294AA198E7F}" type="presParOf" srcId="{3951324A-86FD-4FAC-A210-5C7B9460C791}" destId="{B785489A-8E7B-41DE-8E78-983B9A378946}" srcOrd="0" destOrd="0" presId="urn:microsoft.com/office/officeart/2018/2/layout/IconLabelDescriptionList"/>
    <dgm:cxn modelId="{43173736-5B66-479B-AB45-269DAEA2B6B7}" type="presParOf" srcId="{3951324A-86FD-4FAC-A210-5C7B9460C791}" destId="{47E83CBE-6605-40C7-A0F6-A1270C46D0AE}" srcOrd="1" destOrd="0" presId="urn:microsoft.com/office/officeart/2018/2/layout/IconLabelDescriptionList"/>
    <dgm:cxn modelId="{1A53C4D6-5805-4560-9C62-F5CEA64A0E87}" type="presParOf" srcId="{3951324A-86FD-4FAC-A210-5C7B9460C791}" destId="{A244E9FB-404A-47EF-86AA-090DA121442C}" srcOrd="2" destOrd="0" presId="urn:microsoft.com/office/officeart/2018/2/layout/IconLabelDescriptionList"/>
    <dgm:cxn modelId="{134305E2-9A7B-4F9F-9A98-A9F6B3FAEDCF}" type="presParOf" srcId="{3951324A-86FD-4FAC-A210-5C7B9460C791}" destId="{55D1426D-4550-4341-BEC9-345007CF81CC}" srcOrd="3" destOrd="0" presId="urn:microsoft.com/office/officeart/2018/2/layout/IconLabelDescriptionList"/>
    <dgm:cxn modelId="{B37A605B-0F38-4D0D-85D6-BE14C847B5FB}" type="presParOf" srcId="{3951324A-86FD-4FAC-A210-5C7B9460C791}" destId="{7AF19C6C-4A28-43CB-9842-F078BAC88EF2}" srcOrd="4" destOrd="0" presId="urn:microsoft.com/office/officeart/2018/2/layout/IconLabelDescriptionList"/>
    <dgm:cxn modelId="{80C0CB9C-5ED2-45CB-8DCC-4F2B40558620}" type="presParOf" srcId="{D503D0D8-37B0-441C-8C56-F659621C06FF}" destId="{C80EE965-2DCF-416C-85AC-92D616739ABA}" srcOrd="1" destOrd="0" presId="urn:microsoft.com/office/officeart/2018/2/layout/IconLabelDescriptionList"/>
    <dgm:cxn modelId="{892C2AD0-7433-4343-A1B7-7ACD87CB0DDE}" type="presParOf" srcId="{D503D0D8-37B0-441C-8C56-F659621C06FF}" destId="{10EA6C55-16FF-4848-AE99-20A9FF223A3E}" srcOrd="2" destOrd="0" presId="urn:microsoft.com/office/officeart/2018/2/layout/IconLabelDescriptionList"/>
    <dgm:cxn modelId="{2B4026B8-5663-4583-981E-C80A948AA008}" type="presParOf" srcId="{10EA6C55-16FF-4848-AE99-20A9FF223A3E}" destId="{EDD0CD61-614E-4AA0-9775-9FE4DEAA9F5D}" srcOrd="0" destOrd="0" presId="urn:microsoft.com/office/officeart/2018/2/layout/IconLabelDescriptionList"/>
    <dgm:cxn modelId="{6B20C5B4-583C-4FD0-B183-549336D43483}" type="presParOf" srcId="{10EA6C55-16FF-4848-AE99-20A9FF223A3E}" destId="{5DBE9E22-8886-4D95-8D16-8C47D0EF83B1}" srcOrd="1" destOrd="0" presId="urn:microsoft.com/office/officeart/2018/2/layout/IconLabelDescriptionList"/>
    <dgm:cxn modelId="{09221474-63B0-46F5-B700-48E4156B018E}" type="presParOf" srcId="{10EA6C55-16FF-4848-AE99-20A9FF223A3E}" destId="{E4C8BA6A-5EF7-41D6-A0D3-3C41B1BAAAF0}" srcOrd="2" destOrd="0" presId="urn:microsoft.com/office/officeart/2018/2/layout/IconLabelDescriptionList"/>
    <dgm:cxn modelId="{5ADDFEFD-5E00-4DE0-93CD-ECCACB2418FD}" type="presParOf" srcId="{10EA6C55-16FF-4848-AE99-20A9FF223A3E}" destId="{05D83101-E6E0-47DA-9F35-1826812B50DB}" srcOrd="3" destOrd="0" presId="urn:microsoft.com/office/officeart/2018/2/layout/IconLabelDescriptionList"/>
    <dgm:cxn modelId="{F8769867-680C-49EC-91A0-A0E803C1B268}" type="presParOf" srcId="{10EA6C55-16FF-4848-AE99-20A9FF223A3E}" destId="{9D4E0604-DC18-495E-8592-7768F175C95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5489A-8E7B-41DE-8E78-983B9A378946}">
      <dsp:nvSpPr>
        <dsp:cNvPr id="0" name=""/>
        <dsp:cNvSpPr/>
      </dsp:nvSpPr>
      <dsp:spPr>
        <a:xfrm>
          <a:off x="559800" y="26217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44E9FB-404A-47EF-86AA-090DA121442C}">
      <dsp:nvSpPr>
        <dsp:cNvPr id="0" name=""/>
        <dsp:cNvSpPr/>
      </dsp:nvSpPr>
      <dsp:spPr>
        <a:xfrm>
          <a:off x="559800" y="193873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b="1" i="0" kern="1200"/>
            <a:t>Data Extraction with Azure Data Factory:</a:t>
          </a:r>
          <a:endParaRPr lang="en-US" sz="2300" kern="1200"/>
        </a:p>
      </dsp:txBody>
      <dsp:txXfrm>
        <a:off x="559800" y="1938736"/>
        <a:ext cx="4320000" cy="648000"/>
      </dsp:txXfrm>
    </dsp:sp>
    <dsp:sp modelId="{7AF19C6C-4A28-43CB-9842-F078BAC88EF2}">
      <dsp:nvSpPr>
        <dsp:cNvPr id="0" name=""/>
        <dsp:cNvSpPr/>
      </dsp:nvSpPr>
      <dsp:spPr>
        <a:xfrm>
          <a:off x="559800" y="2663276"/>
          <a:ext cx="4320000" cy="1425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0" i="0" kern="1200"/>
            <a:t>Utilized Azure Data Factory to extract data from the API and load it onto Azure Data Lake Storage. Configure a pipeline to automate the data ingestion process, ensuring timely and efficient extraction of raw data.</a:t>
          </a:r>
          <a:endParaRPr lang="en-US" sz="1700" kern="1200"/>
        </a:p>
      </dsp:txBody>
      <dsp:txXfrm>
        <a:off x="559800" y="2663276"/>
        <a:ext cx="4320000" cy="1425885"/>
      </dsp:txXfrm>
    </dsp:sp>
    <dsp:sp modelId="{EDD0CD61-614E-4AA0-9775-9FE4DEAA9F5D}">
      <dsp:nvSpPr>
        <dsp:cNvPr id="0" name=""/>
        <dsp:cNvSpPr/>
      </dsp:nvSpPr>
      <dsp:spPr>
        <a:xfrm>
          <a:off x="5635800" y="26217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C8BA6A-5EF7-41D6-A0D3-3C41B1BAAAF0}">
      <dsp:nvSpPr>
        <dsp:cNvPr id="0" name=""/>
        <dsp:cNvSpPr/>
      </dsp:nvSpPr>
      <dsp:spPr>
        <a:xfrm>
          <a:off x="5635800" y="193873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IN" sz="2300" b="1" i="0" kern="1200"/>
            <a:t>Data Transformation with Azure Databricks:</a:t>
          </a:r>
          <a:endParaRPr lang="en-US" sz="2300" kern="1200"/>
        </a:p>
      </dsp:txBody>
      <dsp:txXfrm>
        <a:off x="5635800" y="1938736"/>
        <a:ext cx="4320000" cy="648000"/>
      </dsp:txXfrm>
    </dsp:sp>
    <dsp:sp modelId="{9D4E0604-DC18-495E-8592-7768F175C95E}">
      <dsp:nvSpPr>
        <dsp:cNvPr id="0" name=""/>
        <dsp:cNvSpPr/>
      </dsp:nvSpPr>
      <dsp:spPr>
        <a:xfrm>
          <a:off x="5635800" y="2663276"/>
          <a:ext cx="4320000" cy="1425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IN" sz="1700" b="0" i="0" kern="1200"/>
            <a:t>Used Azure Databricks to perform data transformation tasks, including data cleaning, aggregation, and enrichment, using Spark code. Write Spark code to process the raw data and transform it into a structured format suitable for analysis.</a:t>
          </a:r>
          <a:endParaRPr lang="en-US" sz="1700" kern="1200"/>
        </a:p>
      </dsp:txBody>
      <dsp:txXfrm>
        <a:off x="5635800" y="2663276"/>
        <a:ext cx="4320000" cy="14258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5489A-8E7B-41DE-8E78-983B9A378946}">
      <dsp:nvSpPr>
        <dsp:cNvPr id="0" name=""/>
        <dsp:cNvSpPr/>
      </dsp:nvSpPr>
      <dsp:spPr>
        <a:xfrm>
          <a:off x="2127" y="226630"/>
          <a:ext cx="1417500" cy="141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44E9FB-404A-47EF-86AA-090DA121442C}">
      <dsp:nvSpPr>
        <dsp:cNvPr id="0" name=""/>
        <dsp:cNvSpPr/>
      </dsp:nvSpPr>
      <dsp:spPr>
        <a:xfrm>
          <a:off x="2127" y="1801508"/>
          <a:ext cx="4050000" cy="60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n-US" sz="1900" b="1" i="0" kern="1200">
              <a:solidFill>
                <a:srgbClr val="FFFFFF"/>
              </a:solidFill>
            </a:rPr>
            <a:t>Load Transformed Data to Data Lake Storage:</a:t>
          </a:r>
          <a:endParaRPr lang="en-US" sz="1900" kern="1200"/>
        </a:p>
      </dsp:txBody>
      <dsp:txXfrm>
        <a:off x="2127" y="1801508"/>
        <a:ext cx="4050000" cy="607500"/>
      </dsp:txXfrm>
    </dsp:sp>
    <dsp:sp modelId="{7AF19C6C-4A28-43CB-9842-F078BAC88EF2}">
      <dsp:nvSpPr>
        <dsp:cNvPr id="0" name=""/>
        <dsp:cNvSpPr/>
      </dsp:nvSpPr>
      <dsp:spPr>
        <a:xfrm>
          <a:off x="2127" y="2482207"/>
          <a:ext cx="4050000" cy="140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b="0" i="0" kern="1200">
              <a:solidFill>
                <a:srgbClr val="FFFFFF"/>
              </a:solidFill>
            </a:rPr>
            <a:t>After transforming the data, load it back to a separate storage location within the Data Lake Storage account, referred to as the transformed data Lake storage. This ensures that the processed data is readily available for subsequent analysis.</a:t>
          </a:r>
          <a:endParaRPr lang="en-US" sz="1500" kern="1200">
            <a:solidFill>
              <a:srgbClr val="FFFFFF"/>
            </a:solidFill>
          </a:endParaRPr>
        </a:p>
      </dsp:txBody>
      <dsp:txXfrm>
        <a:off x="2127" y="2482207"/>
        <a:ext cx="4050000" cy="1404375"/>
      </dsp:txXfrm>
    </dsp:sp>
    <dsp:sp modelId="{EDD0CD61-614E-4AA0-9775-9FE4DEAA9F5D}">
      <dsp:nvSpPr>
        <dsp:cNvPr id="0" name=""/>
        <dsp:cNvSpPr/>
      </dsp:nvSpPr>
      <dsp:spPr>
        <a:xfrm>
          <a:off x="4760878" y="226630"/>
          <a:ext cx="1417500" cy="141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C8BA6A-5EF7-41D6-A0D3-3C41B1BAAAF0}">
      <dsp:nvSpPr>
        <dsp:cNvPr id="0" name=""/>
        <dsp:cNvSpPr/>
      </dsp:nvSpPr>
      <dsp:spPr>
        <a:xfrm>
          <a:off x="4760878" y="1801508"/>
          <a:ext cx="4050000" cy="60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n-IN" sz="1900" b="1" i="0" kern="1200">
              <a:solidFill>
                <a:srgbClr val="FFFFFF"/>
              </a:solidFill>
            </a:rPr>
            <a:t>Data Analysis with Azure Synapse Analytics:</a:t>
          </a:r>
          <a:endParaRPr lang="en-IN" sz="1900" b="1" kern="1200">
            <a:solidFill>
              <a:srgbClr val="FFFFFF"/>
            </a:solidFill>
          </a:endParaRPr>
        </a:p>
      </dsp:txBody>
      <dsp:txXfrm>
        <a:off x="4760878" y="1801508"/>
        <a:ext cx="4050000" cy="607500"/>
      </dsp:txXfrm>
    </dsp:sp>
    <dsp:sp modelId="{9D4E0604-DC18-495E-8592-7768F175C95E}">
      <dsp:nvSpPr>
        <dsp:cNvPr id="0" name=""/>
        <dsp:cNvSpPr/>
      </dsp:nvSpPr>
      <dsp:spPr>
        <a:xfrm>
          <a:off x="4760878" y="2482207"/>
          <a:ext cx="4050000" cy="140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IN" sz="1500" b="0" i="0" kern="1200">
              <a:solidFill>
                <a:srgbClr val="FFFFFF"/>
              </a:solidFill>
            </a:rPr>
            <a:t>Utilize Azure Synapse Analytics to run SQL queries on top of the transformed data stored in the Data Lake Storage. We write SQL queries to extract insights, perform aggregations, and generate visualizations to uncover patterns and trends within the Olympic dataset.</a:t>
          </a:r>
          <a:endParaRPr lang="en-US" sz="1500" kern="1200">
            <a:solidFill>
              <a:srgbClr val="FFFFFF"/>
            </a:solidFill>
          </a:endParaRPr>
        </a:p>
      </dsp:txBody>
      <dsp:txXfrm>
        <a:off x="4760878" y="2482207"/>
        <a:ext cx="4050000" cy="140437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8B29F-828B-71BE-AE16-29B2ED9413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550D85E-4839-78B9-F142-023B2359B2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3920791-82C6-C29C-72E0-2FABA5FEA883}"/>
              </a:ext>
            </a:extLst>
          </p:cNvPr>
          <p:cNvSpPr>
            <a:spLocks noGrp="1"/>
          </p:cNvSpPr>
          <p:nvPr>
            <p:ph type="dt" sz="half" idx="10"/>
          </p:nvPr>
        </p:nvSpPr>
        <p:spPr/>
        <p:txBody>
          <a:bodyPr/>
          <a:lstStyle/>
          <a:p>
            <a:fld id="{677F4859-40EC-429A-8E99-7607E2E6E133}" type="datetimeFigureOut">
              <a:rPr lang="en-IN" smtClean="0"/>
              <a:t>23-04-2024</a:t>
            </a:fld>
            <a:endParaRPr lang="en-IN"/>
          </a:p>
        </p:txBody>
      </p:sp>
      <p:sp>
        <p:nvSpPr>
          <p:cNvPr id="5" name="Footer Placeholder 4">
            <a:extLst>
              <a:ext uri="{FF2B5EF4-FFF2-40B4-BE49-F238E27FC236}">
                <a16:creationId xmlns:a16="http://schemas.microsoft.com/office/drawing/2014/main" id="{8AAFDE85-5A31-77CD-94B6-E153EBAF36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532824-B031-5198-37EF-4AFE942D4736}"/>
              </a:ext>
            </a:extLst>
          </p:cNvPr>
          <p:cNvSpPr>
            <a:spLocks noGrp="1"/>
          </p:cNvSpPr>
          <p:nvPr>
            <p:ph type="sldNum" sz="quarter" idx="12"/>
          </p:nvPr>
        </p:nvSpPr>
        <p:spPr/>
        <p:txBody>
          <a:bodyPr/>
          <a:lstStyle/>
          <a:p>
            <a:fld id="{129E25ED-CD0F-4CBC-9795-08F75387A5CB}" type="slidenum">
              <a:rPr lang="en-IN" smtClean="0"/>
              <a:t>‹#›</a:t>
            </a:fld>
            <a:endParaRPr lang="en-IN"/>
          </a:p>
        </p:txBody>
      </p:sp>
    </p:spTree>
    <p:extLst>
      <p:ext uri="{BB962C8B-B14F-4D97-AF65-F5344CB8AC3E}">
        <p14:creationId xmlns:p14="http://schemas.microsoft.com/office/powerpoint/2010/main" val="1986090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C35A9-4111-DA34-40C0-FA594C99CA6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11E5CF-9B23-E9C0-E6E6-FE4934483E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1BC604-7E3A-7CF3-656A-83614C89D2BA}"/>
              </a:ext>
            </a:extLst>
          </p:cNvPr>
          <p:cNvSpPr>
            <a:spLocks noGrp="1"/>
          </p:cNvSpPr>
          <p:nvPr>
            <p:ph type="dt" sz="half" idx="10"/>
          </p:nvPr>
        </p:nvSpPr>
        <p:spPr/>
        <p:txBody>
          <a:bodyPr/>
          <a:lstStyle/>
          <a:p>
            <a:fld id="{677F4859-40EC-429A-8E99-7607E2E6E133}" type="datetimeFigureOut">
              <a:rPr lang="en-IN" smtClean="0"/>
              <a:t>23-04-2024</a:t>
            </a:fld>
            <a:endParaRPr lang="en-IN"/>
          </a:p>
        </p:txBody>
      </p:sp>
      <p:sp>
        <p:nvSpPr>
          <p:cNvPr id="5" name="Footer Placeholder 4">
            <a:extLst>
              <a:ext uri="{FF2B5EF4-FFF2-40B4-BE49-F238E27FC236}">
                <a16:creationId xmlns:a16="http://schemas.microsoft.com/office/drawing/2014/main" id="{B6965119-B87A-8323-8521-13E7984D8F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D65D3E-E5A9-D7F6-F2BB-6EC75AF0D360}"/>
              </a:ext>
            </a:extLst>
          </p:cNvPr>
          <p:cNvSpPr>
            <a:spLocks noGrp="1"/>
          </p:cNvSpPr>
          <p:nvPr>
            <p:ph type="sldNum" sz="quarter" idx="12"/>
          </p:nvPr>
        </p:nvSpPr>
        <p:spPr/>
        <p:txBody>
          <a:bodyPr/>
          <a:lstStyle/>
          <a:p>
            <a:fld id="{129E25ED-CD0F-4CBC-9795-08F75387A5CB}" type="slidenum">
              <a:rPr lang="en-IN" smtClean="0"/>
              <a:t>‹#›</a:t>
            </a:fld>
            <a:endParaRPr lang="en-IN"/>
          </a:p>
        </p:txBody>
      </p:sp>
    </p:spTree>
    <p:extLst>
      <p:ext uri="{BB962C8B-B14F-4D97-AF65-F5344CB8AC3E}">
        <p14:creationId xmlns:p14="http://schemas.microsoft.com/office/powerpoint/2010/main" val="2675317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C0D30C-44E0-8A49-B00C-858EA14B47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C6036C-61DE-DD11-627A-666DC9F09B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800F4D-918E-80AD-2579-390697343920}"/>
              </a:ext>
            </a:extLst>
          </p:cNvPr>
          <p:cNvSpPr>
            <a:spLocks noGrp="1"/>
          </p:cNvSpPr>
          <p:nvPr>
            <p:ph type="dt" sz="half" idx="10"/>
          </p:nvPr>
        </p:nvSpPr>
        <p:spPr/>
        <p:txBody>
          <a:bodyPr/>
          <a:lstStyle/>
          <a:p>
            <a:fld id="{677F4859-40EC-429A-8E99-7607E2E6E133}" type="datetimeFigureOut">
              <a:rPr lang="en-IN" smtClean="0"/>
              <a:t>23-04-2024</a:t>
            </a:fld>
            <a:endParaRPr lang="en-IN"/>
          </a:p>
        </p:txBody>
      </p:sp>
      <p:sp>
        <p:nvSpPr>
          <p:cNvPr id="5" name="Footer Placeholder 4">
            <a:extLst>
              <a:ext uri="{FF2B5EF4-FFF2-40B4-BE49-F238E27FC236}">
                <a16:creationId xmlns:a16="http://schemas.microsoft.com/office/drawing/2014/main" id="{BAE219F4-783C-9337-E1D5-D24291C9D6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3E3FD5-4CE9-C95F-062E-5D6413A88A6F}"/>
              </a:ext>
            </a:extLst>
          </p:cNvPr>
          <p:cNvSpPr>
            <a:spLocks noGrp="1"/>
          </p:cNvSpPr>
          <p:nvPr>
            <p:ph type="sldNum" sz="quarter" idx="12"/>
          </p:nvPr>
        </p:nvSpPr>
        <p:spPr/>
        <p:txBody>
          <a:bodyPr/>
          <a:lstStyle/>
          <a:p>
            <a:fld id="{129E25ED-CD0F-4CBC-9795-08F75387A5CB}" type="slidenum">
              <a:rPr lang="en-IN" smtClean="0"/>
              <a:t>‹#›</a:t>
            </a:fld>
            <a:endParaRPr lang="en-IN"/>
          </a:p>
        </p:txBody>
      </p:sp>
    </p:spTree>
    <p:extLst>
      <p:ext uri="{BB962C8B-B14F-4D97-AF65-F5344CB8AC3E}">
        <p14:creationId xmlns:p14="http://schemas.microsoft.com/office/powerpoint/2010/main" val="2353969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9D49D-5B9A-5263-32C7-29227B1871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052CD53-A10B-CC32-A537-27DD14137C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E819CB-8357-D9C4-5264-B7C83C3A05B9}"/>
              </a:ext>
            </a:extLst>
          </p:cNvPr>
          <p:cNvSpPr>
            <a:spLocks noGrp="1"/>
          </p:cNvSpPr>
          <p:nvPr>
            <p:ph type="dt" sz="half" idx="10"/>
          </p:nvPr>
        </p:nvSpPr>
        <p:spPr/>
        <p:txBody>
          <a:bodyPr/>
          <a:lstStyle/>
          <a:p>
            <a:fld id="{677F4859-40EC-429A-8E99-7607E2E6E133}" type="datetimeFigureOut">
              <a:rPr lang="en-IN" smtClean="0"/>
              <a:t>23-04-2024</a:t>
            </a:fld>
            <a:endParaRPr lang="en-IN"/>
          </a:p>
        </p:txBody>
      </p:sp>
      <p:sp>
        <p:nvSpPr>
          <p:cNvPr id="5" name="Footer Placeholder 4">
            <a:extLst>
              <a:ext uri="{FF2B5EF4-FFF2-40B4-BE49-F238E27FC236}">
                <a16:creationId xmlns:a16="http://schemas.microsoft.com/office/drawing/2014/main" id="{CD83457D-B641-68AA-292B-C9A0E76EBC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CD61A9-7E15-CE1B-AB1A-AB11E64D7953}"/>
              </a:ext>
            </a:extLst>
          </p:cNvPr>
          <p:cNvSpPr>
            <a:spLocks noGrp="1"/>
          </p:cNvSpPr>
          <p:nvPr>
            <p:ph type="sldNum" sz="quarter" idx="12"/>
          </p:nvPr>
        </p:nvSpPr>
        <p:spPr/>
        <p:txBody>
          <a:bodyPr/>
          <a:lstStyle/>
          <a:p>
            <a:fld id="{129E25ED-CD0F-4CBC-9795-08F75387A5CB}" type="slidenum">
              <a:rPr lang="en-IN" smtClean="0"/>
              <a:t>‹#›</a:t>
            </a:fld>
            <a:endParaRPr lang="en-IN"/>
          </a:p>
        </p:txBody>
      </p:sp>
    </p:spTree>
    <p:extLst>
      <p:ext uri="{BB962C8B-B14F-4D97-AF65-F5344CB8AC3E}">
        <p14:creationId xmlns:p14="http://schemas.microsoft.com/office/powerpoint/2010/main" val="803784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7EE66-FC33-778C-E9B9-ADA448D06B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2738C7B-0A74-8348-E6E8-FC2A7FF753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5CDE01-B596-74CF-C354-6A421FA1DD61}"/>
              </a:ext>
            </a:extLst>
          </p:cNvPr>
          <p:cNvSpPr>
            <a:spLocks noGrp="1"/>
          </p:cNvSpPr>
          <p:nvPr>
            <p:ph type="dt" sz="half" idx="10"/>
          </p:nvPr>
        </p:nvSpPr>
        <p:spPr/>
        <p:txBody>
          <a:bodyPr/>
          <a:lstStyle/>
          <a:p>
            <a:fld id="{677F4859-40EC-429A-8E99-7607E2E6E133}" type="datetimeFigureOut">
              <a:rPr lang="en-IN" smtClean="0"/>
              <a:t>23-04-2024</a:t>
            </a:fld>
            <a:endParaRPr lang="en-IN"/>
          </a:p>
        </p:txBody>
      </p:sp>
      <p:sp>
        <p:nvSpPr>
          <p:cNvPr id="5" name="Footer Placeholder 4">
            <a:extLst>
              <a:ext uri="{FF2B5EF4-FFF2-40B4-BE49-F238E27FC236}">
                <a16:creationId xmlns:a16="http://schemas.microsoft.com/office/drawing/2014/main" id="{98BC98B6-3562-8204-69C1-29B1D8A9AA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4947D3-8209-B0F1-2EA4-2DB1F8B5DE28}"/>
              </a:ext>
            </a:extLst>
          </p:cNvPr>
          <p:cNvSpPr>
            <a:spLocks noGrp="1"/>
          </p:cNvSpPr>
          <p:nvPr>
            <p:ph type="sldNum" sz="quarter" idx="12"/>
          </p:nvPr>
        </p:nvSpPr>
        <p:spPr/>
        <p:txBody>
          <a:bodyPr/>
          <a:lstStyle/>
          <a:p>
            <a:fld id="{129E25ED-CD0F-4CBC-9795-08F75387A5CB}" type="slidenum">
              <a:rPr lang="en-IN" smtClean="0"/>
              <a:t>‹#›</a:t>
            </a:fld>
            <a:endParaRPr lang="en-IN"/>
          </a:p>
        </p:txBody>
      </p:sp>
    </p:spTree>
    <p:extLst>
      <p:ext uri="{BB962C8B-B14F-4D97-AF65-F5344CB8AC3E}">
        <p14:creationId xmlns:p14="http://schemas.microsoft.com/office/powerpoint/2010/main" val="219284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1E09-584E-4421-5A6D-94B1CF58832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BB20C61-B393-9F7D-7F53-4C50B85673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7C4DEEF-0391-778C-0939-B510B26309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B073354-C2A8-DFB1-E1C1-D558B57AF7EF}"/>
              </a:ext>
            </a:extLst>
          </p:cNvPr>
          <p:cNvSpPr>
            <a:spLocks noGrp="1"/>
          </p:cNvSpPr>
          <p:nvPr>
            <p:ph type="dt" sz="half" idx="10"/>
          </p:nvPr>
        </p:nvSpPr>
        <p:spPr/>
        <p:txBody>
          <a:bodyPr/>
          <a:lstStyle/>
          <a:p>
            <a:fld id="{677F4859-40EC-429A-8E99-7607E2E6E133}" type="datetimeFigureOut">
              <a:rPr lang="en-IN" smtClean="0"/>
              <a:t>23-04-2024</a:t>
            </a:fld>
            <a:endParaRPr lang="en-IN"/>
          </a:p>
        </p:txBody>
      </p:sp>
      <p:sp>
        <p:nvSpPr>
          <p:cNvPr id="6" name="Footer Placeholder 5">
            <a:extLst>
              <a:ext uri="{FF2B5EF4-FFF2-40B4-BE49-F238E27FC236}">
                <a16:creationId xmlns:a16="http://schemas.microsoft.com/office/drawing/2014/main" id="{2B6E77C6-CBAB-7E17-FF5A-41B9D4A3C9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D18346-39B1-0F22-CFA8-22CA4F5F1308}"/>
              </a:ext>
            </a:extLst>
          </p:cNvPr>
          <p:cNvSpPr>
            <a:spLocks noGrp="1"/>
          </p:cNvSpPr>
          <p:nvPr>
            <p:ph type="sldNum" sz="quarter" idx="12"/>
          </p:nvPr>
        </p:nvSpPr>
        <p:spPr/>
        <p:txBody>
          <a:bodyPr/>
          <a:lstStyle/>
          <a:p>
            <a:fld id="{129E25ED-CD0F-4CBC-9795-08F75387A5CB}" type="slidenum">
              <a:rPr lang="en-IN" smtClean="0"/>
              <a:t>‹#›</a:t>
            </a:fld>
            <a:endParaRPr lang="en-IN"/>
          </a:p>
        </p:txBody>
      </p:sp>
    </p:spTree>
    <p:extLst>
      <p:ext uri="{BB962C8B-B14F-4D97-AF65-F5344CB8AC3E}">
        <p14:creationId xmlns:p14="http://schemas.microsoft.com/office/powerpoint/2010/main" val="3721512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BC0B4-24B4-D8A5-D04E-394E2A3F4CA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9967F4-1A9A-964D-5316-B357C30F2A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94FB28-2DAA-4C57-1FB5-82430747CE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A50B543-69EA-573E-5CF6-C9773C18A2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2CC5B0-83EF-3690-4BF2-E92A9EE33D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0BD44F6-4068-D581-C7F0-6C243D63E244}"/>
              </a:ext>
            </a:extLst>
          </p:cNvPr>
          <p:cNvSpPr>
            <a:spLocks noGrp="1"/>
          </p:cNvSpPr>
          <p:nvPr>
            <p:ph type="dt" sz="half" idx="10"/>
          </p:nvPr>
        </p:nvSpPr>
        <p:spPr/>
        <p:txBody>
          <a:bodyPr/>
          <a:lstStyle/>
          <a:p>
            <a:fld id="{677F4859-40EC-429A-8E99-7607E2E6E133}" type="datetimeFigureOut">
              <a:rPr lang="en-IN" smtClean="0"/>
              <a:t>23-04-2024</a:t>
            </a:fld>
            <a:endParaRPr lang="en-IN"/>
          </a:p>
        </p:txBody>
      </p:sp>
      <p:sp>
        <p:nvSpPr>
          <p:cNvPr id="8" name="Footer Placeholder 7">
            <a:extLst>
              <a:ext uri="{FF2B5EF4-FFF2-40B4-BE49-F238E27FC236}">
                <a16:creationId xmlns:a16="http://schemas.microsoft.com/office/drawing/2014/main" id="{653AAF09-BBCD-AC22-6D71-D5EBEC57348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3DBD8F3-1550-AA95-562C-8F5CFA9F0906}"/>
              </a:ext>
            </a:extLst>
          </p:cNvPr>
          <p:cNvSpPr>
            <a:spLocks noGrp="1"/>
          </p:cNvSpPr>
          <p:nvPr>
            <p:ph type="sldNum" sz="quarter" idx="12"/>
          </p:nvPr>
        </p:nvSpPr>
        <p:spPr/>
        <p:txBody>
          <a:bodyPr/>
          <a:lstStyle/>
          <a:p>
            <a:fld id="{129E25ED-CD0F-4CBC-9795-08F75387A5CB}" type="slidenum">
              <a:rPr lang="en-IN" smtClean="0"/>
              <a:t>‹#›</a:t>
            </a:fld>
            <a:endParaRPr lang="en-IN"/>
          </a:p>
        </p:txBody>
      </p:sp>
    </p:spTree>
    <p:extLst>
      <p:ext uri="{BB962C8B-B14F-4D97-AF65-F5344CB8AC3E}">
        <p14:creationId xmlns:p14="http://schemas.microsoft.com/office/powerpoint/2010/main" val="3125993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96EE1-F194-60C8-91EA-228B95C0D95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13B5B7E-F8FF-FFF1-0517-800EC25AA1D5}"/>
              </a:ext>
            </a:extLst>
          </p:cNvPr>
          <p:cNvSpPr>
            <a:spLocks noGrp="1"/>
          </p:cNvSpPr>
          <p:nvPr>
            <p:ph type="dt" sz="half" idx="10"/>
          </p:nvPr>
        </p:nvSpPr>
        <p:spPr/>
        <p:txBody>
          <a:bodyPr/>
          <a:lstStyle/>
          <a:p>
            <a:fld id="{677F4859-40EC-429A-8E99-7607E2E6E133}" type="datetimeFigureOut">
              <a:rPr lang="en-IN" smtClean="0"/>
              <a:t>23-04-2024</a:t>
            </a:fld>
            <a:endParaRPr lang="en-IN"/>
          </a:p>
        </p:txBody>
      </p:sp>
      <p:sp>
        <p:nvSpPr>
          <p:cNvPr id="4" name="Footer Placeholder 3">
            <a:extLst>
              <a:ext uri="{FF2B5EF4-FFF2-40B4-BE49-F238E27FC236}">
                <a16:creationId xmlns:a16="http://schemas.microsoft.com/office/drawing/2014/main" id="{7D221EFB-9E3C-F8C8-FC02-8483BEE2856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B75C9BD-FE6B-D32C-383C-96774BC47501}"/>
              </a:ext>
            </a:extLst>
          </p:cNvPr>
          <p:cNvSpPr>
            <a:spLocks noGrp="1"/>
          </p:cNvSpPr>
          <p:nvPr>
            <p:ph type="sldNum" sz="quarter" idx="12"/>
          </p:nvPr>
        </p:nvSpPr>
        <p:spPr/>
        <p:txBody>
          <a:bodyPr/>
          <a:lstStyle/>
          <a:p>
            <a:fld id="{129E25ED-CD0F-4CBC-9795-08F75387A5CB}" type="slidenum">
              <a:rPr lang="en-IN" smtClean="0"/>
              <a:t>‹#›</a:t>
            </a:fld>
            <a:endParaRPr lang="en-IN"/>
          </a:p>
        </p:txBody>
      </p:sp>
    </p:spTree>
    <p:extLst>
      <p:ext uri="{BB962C8B-B14F-4D97-AF65-F5344CB8AC3E}">
        <p14:creationId xmlns:p14="http://schemas.microsoft.com/office/powerpoint/2010/main" val="570006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BB3D24-0DB2-8297-5D78-A0B64B90AE6F}"/>
              </a:ext>
            </a:extLst>
          </p:cNvPr>
          <p:cNvSpPr>
            <a:spLocks noGrp="1"/>
          </p:cNvSpPr>
          <p:nvPr>
            <p:ph type="dt" sz="half" idx="10"/>
          </p:nvPr>
        </p:nvSpPr>
        <p:spPr/>
        <p:txBody>
          <a:bodyPr/>
          <a:lstStyle/>
          <a:p>
            <a:fld id="{677F4859-40EC-429A-8E99-7607E2E6E133}" type="datetimeFigureOut">
              <a:rPr lang="en-IN" smtClean="0"/>
              <a:t>23-04-2024</a:t>
            </a:fld>
            <a:endParaRPr lang="en-IN"/>
          </a:p>
        </p:txBody>
      </p:sp>
      <p:sp>
        <p:nvSpPr>
          <p:cNvPr id="3" name="Footer Placeholder 2">
            <a:extLst>
              <a:ext uri="{FF2B5EF4-FFF2-40B4-BE49-F238E27FC236}">
                <a16:creationId xmlns:a16="http://schemas.microsoft.com/office/drawing/2014/main" id="{6696CE46-1941-5647-6A0A-9BFB5AE1D1E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FEAFFC7-6CBA-6D58-5A52-D34C707623A6}"/>
              </a:ext>
            </a:extLst>
          </p:cNvPr>
          <p:cNvSpPr>
            <a:spLocks noGrp="1"/>
          </p:cNvSpPr>
          <p:nvPr>
            <p:ph type="sldNum" sz="quarter" idx="12"/>
          </p:nvPr>
        </p:nvSpPr>
        <p:spPr/>
        <p:txBody>
          <a:bodyPr/>
          <a:lstStyle/>
          <a:p>
            <a:fld id="{129E25ED-CD0F-4CBC-9795-08F75387A5CB}" type="slidenum">
              <a:rPr lang="en-IN" smtClean="0"/>
              <a:t>‹#›</a:t>
            </a:fld>
            <a:endParaRPr lang="en-IN"/>
          </a:p>
        </p:txBody>
      </p:sp>
    </p:spTree>
    <p:extLst>
      <p:ext uri="{BB962C8B-B14F-4D97-AF65-F5344CB8AC3E}">
        <p14:creationId xmlns:p14="http://schemas.microsoft.com/office/powerpoint/2010/main" val="2439306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F52EF-32FE-AE2E-AC85-2F7B3C5CE3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84B68A3-3C59-3F50-BA2A-B0053692CB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F9FADE0-F9BB-3BBD-801B-D3A6F80413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A0A5FB-162D-D9A4-00F9-B05FE9E86C94}"/>
              </a:ext>
            </a:extLst>
          </p:cNvPr>
          <p:cNvSpPr>
            <a:spLocks noGrp="1"/>
          </p:cNvSpPr>
          <p:nvPr>
            <p:ph type="dt" sz="half" idx="10"/>
          </p:nvPr>
        </p:nvSpPr>
        <p:spPr/>
        <p:txBody>
          <a:bodyPr/>
          <a:lstStyle/>
          <a:p>
            <a:fld id="{677F4859-40EC-429A-8E99-7607E2E6E133}" type="datetimeFigureOut">
              <a:rPr lang="en-IN" smtClean="0"/>
              <a:t>23-04-2024</a:t>
            </a:fld>
            <a:endParaRPr lang="en-IN"/>
          </a:p>
        </p:txBody>
      </p:sp>
      <p:sp>
        <p:nvSpPr>
          <p:cNvPr id="6" name="Footer Placeholder 5">
            <a:extLst>
              <a:ext uri="{FF2B5EF4-FFF2-40B4-BE49-F238E27FC236}">
                <a16:creationId xmlns:a16="http://schemas.microsoft.com/office/drawing/2014/main" id="{DED4A18B-B091-F1C9-C8AC-148F7BAEB35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D5CFC19-1E43-3CB5-507C-F9CBA5BAEFBA}"/>
              </a:ext>
            </a:extLst>
          </p:cNvPr>
          <p:cNvSpPr>
            <a:spLocks noGrp="1"/>
          </p:cNvSpPr>
          <p:nvPr>
            <p:ph type="sldNum" sz="quarter" idx="12"/>
          </p:nvPr>
        </p:nvSpPr>
        <p:spPr/>
        <p:txBody>
          <a:bodyPr/>
          <a:lstStyle/>
          <a:p>
            <a:fld id="{129E25ED-CD0F-4CBC-9795-08F75387A5CB}" type="slidenum">
              <a:rPr lang="en-IN" smtClean="0"/>
              <a:t>‹#›</a:t>
            </a:fld>
            <a:endParaRPr lang="en-IN"/>
          </a:p>
        </p:txBody>
      </p:sp>
    </p:spTree>
    <p:extLst>
      <p:ext uri="{BB962C8B-B14F-4D97-AF65-F5344CB8AC3E}">
        <p14:creationId xmlns:p14="http://schemas.microsoft.com/office/powerpoint/2010/main" val="2196402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BBC78-3CAE-E3E3-9952-2F1059BC35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B01A2EC-4771-262B-1072-E7EC53C024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0308CC4-EB45-0A96-999C-98A172F53F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D9BB0F-A33D-1D38-4D6F-4B181B53F51E}"/>
              </a:ext>
            </a:extLst>
          </p:cNvPr>
          <p:cNvSpPr>
            <a:spLocks noGrp="1"/>
          </p:cNvSpPr>
          <p:nvPr>
            <p:ph type="dt" sz="half" idx="10"/>
          </p:nvPr>
        </p:nvSpPr>
        <p:spPr/>
        <p:txBody>
          <a:bodyPr/>
          <a:lstStyle/>
          <a:p>
            <a:fld id="{677F4859-40EC-429A-8E99-7607E2E6E133}" type="datetimeFigureOut">
              <a:rPr lang="en-IN" smtClean="0"/>
              <a:t>23-04-2024</a:t>
            </a:fld>
            <a:endParaRPr lang="en-IN"/>
          </a:p>
        </p:txBody>
      </p:sp>
      <p:sp>
        <p:nvSpPr>
          <p:cNvPr id="6" name="Footer Placeholder 5">
            <a:extLst>
              <a:ext uri="{FF2B5EF4-FFF2-40B4-BE49-F238E27FC236}">
                <a16:creationId xmlns:a16="http://schemas.microsoft.com/office/drawing/2014/main" id="{40B65129-11A8-7DB1-73F8-5B3012CA2E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3CEE857-0F40-9716-CDFA-7502B942259B}"/>
              </a:ext>
            </a:extLst>
          </p:cNvPr>
          <p:cNvSpPr>
            <a:spLocks noGrp="1"/>
          </p:cNvSpPr>
          <p:nvPr>
            <p:ph type="sldNum" sz="quarter" idx="12"/>
          </p:nvPr>
        </p:nvSpPr>
        <p:spPr/>
        <p:txBody>
          <a:bodyPr/>
          <a:lstStyle/>
          <a:p>
            <a:fld id="{129E25ED-CD0F-4CBC-9795-08F75387A5CB}" type="slidenum">
              <a:rPr lang="en-IN" smtClean="0"/>
              <a:t>‹#›</a:t>
            </a:fld>
            <a:endParaRPr lang="en-IN"/>
          </a:p>
        </p:txBody>
      </p:sp>
    </p:spTree>
    <p:extLst>
      <p:ext uri="{BB962C8B-B14F-4D97-AF65-F5344CB8AC3E}">
        <p14:creationId xmlns:p14="http://schemas.microsoft.com/office/powerpoint/2010/main" val="4188491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B86307-6836-5DAB-A70B-855D658F6C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34E702-8C52-C807-3C79-DF00CCDC1F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CF46AE-DDD8-84DB-0387-83F876FDE0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7F4859-40EC-429A-8E99-7607E2E6E133}" type="datetimeFigureOut">
              <a:rPr lang="en-IN" smtClean="0"/>
              <a:t>23-04-2024</a:t>
            </a:fld>
            <a:endParaRPr lang="en-IN"/>
          </a:p>
        </p:txBody>
      </p:sp>
      <p:sp>
        <p:nvSpPr>
          <p:cNvPr id="5" name="Footer Placeholder 4">
            <a:extLst>
              <a:ext uri="{FF2B5EF4-FFF2-40B4-BE49-F238E27FC236}">
                <a16:creationId xmlns:a16="http://schemas.microsoft.com/office/drawing/2014/main" id="{8902A51A-9A33-AA34-48D0-875782B015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C1FCE54-DFC6-BE16-2EFE-46551200DC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9E25ED-CD0F-4CBC-9795-08F75387A5CB}" type="slidenum">
              <a:rPr lang="en-IN" smtClean="0"/>
              <a:t>‹#›</a:t>
            </a:fld>
            <a:endParaRPr lang="en-IN"/>
          </a:p>
        </p:txBody>
      </p:sp>
    </p:spTree>
    <p:extLst>
      <p:ext uri="{BB962C8B-B14F-4D97-AF65-F5344CB8AC3E}">
        <p14:creationId xmlns:p14="http://schemas.microsoft.com/office/powerpoint/2010/main" val="32067101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ommons.wikimedia.org/wiki/File:2012_Olympics_opening_ceremony,_forging_of_the_rings_scene.jpg"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hyperlink" Target="https://www.anupamanatarajan.com/2020/01/data-platform-tips-35-azure-data.html" TargetMode="External"/><Relationship Id="rId5" Type="http://schemas.openxmlformats.org/officeDocument/2006/relationships/diagramQuickStyle" Target="../diagrams/quickStyle2.xml"/><Relationship Id="rId10" Type="http://schemas.openxmlformats.org/officeDocument/2006/relationships/image" Target="../media/image19.jpeg"/><Relationship Id="rId4" Type="http://schemas.openxmlformats.org/officeDocument/2006/relationships/diagramLayout" Target="../diagrams/layout2.xml"/><Relationship Id="rId9" Type="http://schemas.openxmlformats.org/officeDocument/2006/relationships/hyperlink" Target="https://d-bi.gitee.io/technology-of-azure-synapse-analytics-part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hyperlink" Target="http://commons.wikimedia.org/wiki/File:London_Olympics_2012_-_Friday_August_3rd_in_the_Olympic_Stadium_5025.jpg" TargetMode="External"/><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ow365.nl/cloud/azure/maak-kennis-microsoft-azure/"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merivalelibrary.wikispaces.com/Business" TargetMode="External"/><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arjunprasadsarkhel/2021-olympics-in-tokyo"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6" name="Rectangle 2065">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people in a stadium with fireworks&#10;&#10;Description automatically generated">
            <a:extLst>
              <a:ext uri="{FF2B5EF4-FFF2-40B4-BE49-F238E27FC236}">
                <a16:creationId xmlns:a16="http://schemas.microsoft.com/office/drawing/2014/main" id="{1B3B7D78-7EB2-7F00-8EEB-EF2ACF17BCA3}"/>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t="20062" r="-1" b="7788"/>
          <a:stretch/>
        </p:blipFill>
        <p:spPr>
          <a:xfrm>
            <a:off x="4547937" y="-5"/>
            <a:ext cx="7644062" cy="3681406"/>
          </a:xfrm>
          <a:prstGeom prst="rect">
            <a:avLst/>
          </a:prstGeom>
        </p:spPr>
      </p:pic>
      <p:pic>
        <p:nvPicPr>
          <p:cNvPr id="2052" name="Picture 4" descr="Olympic rings - Symbol of the Olympic Movement">
            <a:extLst>
              <a:ext uri="{FF2B5EF4-FFF2-40B4-BE49-F238E27FC236}">
                <a16:creationId xmlns:a16="http://schemas.microsoft.com/office/drawing/2014/main" id="{DE1C7D25-A1BD-8595-C724-76F7D4AB90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87" r="-1" b="9662"/>
          <a:stretch/>
        </p:blipFill>
        <p:spPr bwMode="auto">
          <a:xfrm>
            <a:off x="4547938" y="3681409"/>
            <a:ext cx="7644062" cy="3176595"/>
          </a:xfrm>
          <a:prstGeom prst="rect">
            <a:avLst/>
          </a:prstGeom>
          <a:noFill/>
          <a:extLst>
            <a:ext uri="{909E8E84-426E-40DD-AFC4-6F175D3DCCD1}">
              <a14:hiddenFill xmlns:a14="http://schemas.microsoft.com/office/drawing/2010/main">
                <a:solidFill>
                  <a:srgbClr val="FFFFFF"/>
                </a:solidFill>
              </a14:hiddenFill>
            </a:ext>
          </a:extLst>
        </p:spPr>
      </p:pic>
      <p:sp>
        <p:nvSpPr>
          <p:cNvPr id="2068" name="Rectangle 2067">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A4CC3C-6A15-B91F-CD68-90CE2A7DFFA5}"/>
              </a:ext>
            </a:extLst>
          </p:cNvPr>
          <p:cNvSpPr>
            <a:spLocks noGrp="1"/>
          </p:cNvSpPr>
          <p:nvPr>
            <p:ph type="ctrTitle"/>
          </p:nvPr>
        </p:nvSpPr>
        <p:spPr>
          <a:xfrm>
            <a:off x="838200" y="1115219"/>
            <a:ext cx="5395912" cy="2387600"/>
          </a:xfrm>
        </p:spPr>
        <p:txBody>
          <a:bodyPr>
            <a:normAutofit/>
          </a:bodyPr>
          <a:lstStyle/>
          <a:p>
            <a:pPr algn="l"/>
            <a:r>
              <a:rPr lang="en-IN" sz="3900">
                <a:solidFill>
                  <a:schemeClr val="bg1"/>
                </a:solidFill>
              </a:rPr>
              <a:t>TOKYO OLYMPIC DATA ANALYSIS</a:t>
            </a:r>
            <a:endParaRPr lang="en-IN" sz="3900">
              <a:solidFill>
                <a:schemeClr val="bg1"/>
              </a:solidFill>
              <a:ea typeface="Calibri Light"/>
              <a:cs typeface="Calibri Light"/>
            </a:endParaRPr>
          </a:p>
        </p:txBody>
      </p:sp>
      <p:cxnSp>
        <p:nvCxnSpPr>
          <p:cNvPr id="2070" name="Straight Connector 2069">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743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F92C2CF-E484-1E9C-EEDF-9EBF64E277FB}"/>
              </a:ext>
            </a:extLst>
          </p:cNvPr>
          <p:cNvPicPr>
            <a:picLocks noChangeAspect="1"/>
          </p:cNvPicPr>
          <p:nvPr/>
        </p:nvPicPr>
        <p:blipFill rotWithShape="1">
          <a:blip r:embed="rId2">
            <a:alphaModFix amt="35000"/>
          </a:blip>
          <a:srcRect r="-2" b="-2"/>
          <a:stretch/>
        </p:blipFill>
        <p:spPr>
          <a:xfrm>
            <a:off x="20" y="10"/>
            <a:ext cx="12191980" cy="6857990"/>
          </a:xfrm>
          <a:prstGeom prst="rect">
            <a:avLst/>
          </a:prstGeom>
        </p:spPr>
      </p:pic>
      <p:graphicFrame>
        <p:nvGraphicFramePr>
          <p:cNvPr id="5" name="Content Placeholder 2">
            <a:extLst>
              <a:ext uri="{FF2B5EF4-FFF2-40B4-BE49-F238E27FC236}">
                <a16:creationId xmlns:a16="http://schemas.microsoft.com/office/drawing/2014/main" id="{09179BCE-E07C-19D5-2DF9-F8F1AEF667A1}"/>
              </a:ext>
            </a:extLst>
          </p:cNvPr>
          <p:cNvGraphicFramePr>
            <a:graphicFrameLocks noGrp="1"/>
          </p:cNvGraphicFramePr>
          <p:nvPr>
            <p:ph idx="1"/>
            <p:extLst>
              <p:ext uri="{D42A27DB-BD31-4B8C-83A1-F6EECF244321}">
                <p14:modId xmlns:p14="http://schemas.microsoft.com/office/powerpoint/2010/main" val="77065767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164429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6CBABF4-6437-05FE-8BA6-073B802E7182}"/>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graphicFrame>
        <p:nvGraphicFramePr>
          <p:cNvPr id="10" name="Content Placeholder 2">
            <a:extLst>
              <a:ext uri="{FF2B5EF4-FFF2-40B4-BE49-F238E27FC236}">
                <a16:creationId xmlns:a16="http://schemas.microsoft.com/office/drawing/2014/main" id="{F2DB3C01-CD10-486D-545A-6FEE9D324178}"/>
              </a:ext>
            </a:extLst>
          </p:cNvPr>
          <p:cNvGraphicFramePr>
            <a:graphicFrameLocks/>
          </p:cNvGraphicFramePr>
          <p:nvPr>
            <p:extLst>
              <p:ext uri="{D42A27DB-BD31-4B8C-83A1-F6EECF244321}">
                <p14:modId xmlns:p14="http://schemas.microsoft.com/office/powerpoint/2010/main" val="157208260"/>
              </p:ext>
            </p:extLst>
          </p:nvPr>
        </p:nvGraphicFramePr>
        <p:xfrm>
          <a:off x="1859756" y="2251867"/>
          <a:ext cx="8813006" cy="4113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descr="A blue background with white text&#10;&#10;Description automatically generated">
            <a:extLst>
              <a:ext uri="{FF2B5EF4-FFF2-40B4-BE49-F238E27FC236}">
                <a16:creationId xmlns:a16="http://schemas.microsoft.com/office/drawing/2014/main" id="{F9AF3B81-F5A4-B590-021C-3CFB3162441B}"/>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553200" y="2540793"/>
            <a:ext cx="2919413" cy="1276351"/>
          </a:xfrm>
          <a:prstGeom prst="rect">
            <a:avLst/>
          </a:prstGeom>
        </p:spPr>
      </p:pic>
      <p:pic>
        <p:nvPicPr>
          <p:cNvPr id="8" name="Picture 7" descr="A logo of a gear with a wave&#10;&#10;Description automatically generated">
            <a:extLst>
              <a:ext uri="{FF2B5EF4-FFF2-40B4-BE49-F238E27FC236}">
                <a16:creationId xmlns:a16="http://schemas.microsoft.com/office/drawing/2014/main" id="{D7E0C918-F963-8D48-3159-AB165C624AEC}"/>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857375" y="2250281"/>
            <a:ext cx="1524001" cy="1571627"/>
          </a:xfrm>
          <a:prstGeom prst="rect">
            <a:avLst/>
          </a:prstGeom>
        </p:spPr>
      </p:pic>
    </p:spTree>
    <p:extLst>
      <p:ext uri="{BB962C8B-B14F-4D97-AF65-F5344CB8AC3E}">
        <p14:creationId xmlns:p14="http://schemas.microsoft.com/office/powerpoint/2010/main" val="229457642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48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69FD483-79C1-DF42-C754-A46811BDF7CC}"/>
              </a:ext>
            </a:extLst>
          </p:cNvPr>
          <p:cNvPicPr>
            <a:picLocks noChangeAspect="1"/>
          </p:cNvPicPr>
          <p:nvPr/>
        </p:nvPicPr>
        <p:blipFill>
          <a:blip r:embed="rId2"/>
          <a:stretch>
            <a:fillRect/>
          </a:stretch>
        </p:blipFill>
        <p:spPr>
          <a:xfrm>
            <a:off x="622549" y="980200"/>
            <a:ext cx="3854945" cy="1802187"/>
          </a:xfrm>
          <a:prstGeom prst="rect">
            <a:avLst/>
          </a:prstGeom>
        </p:spPr>
      </p:pic>
      <p:sp>
        <p:nvSpPr>
          <p:cNvPr id="20" name="Rectangle 19">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489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416177F-5BD7-2CC7-B35B-0B9A78D32249}"/>
              </a:ext>
            </a:extLst>
          </p:cNvPr>
          <p:cNvPicPr>
            <a:picLocks noChangeAspect="1"/>
          </p:cNvPicPr>
          <p:nvPr/>
        </p:nvPicPr>
        <p:blipFill>
          <a:blip r:embed="rId3"/>
          <a:stretch>
            <a:fillRect/>
          </a:stretch>
        </p:blipFill>
        <p:spPr>
          <a:xfrm>
            <a:off x="622549" y="4087735"/>
            <a:ext cx="3854945" cy="1792549"/>
          </a:xfrm>
          <a:prstGeom prst="rect">
            <a:avLst/>
          </a:prstGeom>
        </p:spPr>
      </p:pic>
      <p:sp>
        <p:nvSpPr>
          <p:cNvPr id="22" name="Rectangle 21">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CD9CF73-886B-AF65-82F0-708AA5AF2693}"/>
              </a:ext>
            </a:extLst>
          </p:cNvPr>
          <p:cNvPicPr>
            <a:picLocks noGrp="1" noChangeAspect="1"/>
          </p:cNvPicPr>
          <p:nvPr>
            <p:ph idx="1"/>
          </p:nvPr>
        </p:nvPicPr>
        <p:blipFill>
          <a:blip r:embed="rId4"/>
          <a:stretch>
            <a:fillRect/>
          </a:stretch>
        </p:blipFill>
        <p:spPr>
          <a:xfrm>
            <a:off x="5144764" y="1120387"/>
            <a:ext cx="6410084" cy="4631285"/>
          </a:xfrm>
          <a:prstGeom prst="rect">
            <a:avLst/>
          </a:prstGeom>
        </p:spPr>
      </p:pic>
    </p:spTree>
    <p:extLst>
      <p:ext uri="{BB962C8B-B14F-4D97-AF65-F5344CB8AC3E}">
        <p14:creationId xmlns:p14="http://schemas.microsoft.com/office/powerpoint/2010/main" val="1828040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Shape 15">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group of people running on a track&#10;&#10;Description automatically generated">
            <a:extLst>
              <a:ext uri="{FF2B5EF4-FFF2-40B4-BE49-F238E27FC236}">
                <a16:creationId xmlns:a16="http://schemas.microsoft.com/office/drawing/2014/main" id="{1241509B-5F8D-D504-C605-4606E91FF4A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46876" y="1733691"/>
            <a:ext cx="3748014" cy="2469711"/>
          </a:xfrm>
          <a:prstGeom prst="rect">
            <a:avLst/>
          </a:prstGeom>
        </p:spPr>
      </p:pic>
      <p:sp>
        <p:nvSpPr>
          <p:cNvPr id="18" name="Freeform: Shape 17">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D154E874-835C-2B50-78DE-57EF142C2EDD}"/>
              </a:ext>
            </a:extLst>
          </p:cNvPr>
          <p:cNvPicPr>
            <a:picLocks noGrp="1" noChangeAspect="1"/>
          </p:cNvPicPr>
          <p:nvPr>
            <p:ph idx="1"/>
          </p:nvPr>
        </p:nvPicPr>
        <p:blipFill>
          <a:blip r:embed="rId4"/>
          <a:stretch>
            <a:fillRect/>
          </a:stretch>
        </p:blipFill>
        <p:spPr>
          <a:xfrm>
            <a:off x="5235682" y="1719389"/>
            <a:ext cx="6627948" cy="3934581"/>
          </a:xfrm>
          <a:prstGeom prst="rect">
            <a:avLst/>
          </a:prstGeom>
        </p:spPr>
      </p:pic>
    </p:spTree>
    <p:extLst>
      <p:ext uri="{BB962C8B-B14F-4D97-AF65-F5344CB8AC3E}">
        <p14:creationId xmlns:p14="http://schemas.microsoft.com/office/powerpoint/2010/main" val="3079362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D6FB0B5-2AB5-9EA7-7A1D-D13394679C77}"/>
              </a:ext>
            </a:extLst>
          </p:cNvPr>
          <p:cNvSpPr>
            <a:spLocks noGrp="1"/>
          </p:cNvSpPr>
          <p:nvPr>
            <p:ph idx="1"/>
          </p:nvPr>
        </p:nvSpPr>
        <p:spPr>
          <a:xfrm>
            <a:off x="1295400" y="2288833"/>
            <a:ext cx="4800600" cy="3711571"/>
          </a:xfrm>
        </p:spPr>
        <p:txBody>
          <a:bodyPr vert="horz" lIns="91440" tIns="45720" rIns="91440" bIns="45720" rtlCol="0">
            <a:normAutofit/>
          </a:bodyPr>
          <a:lstStyle/>
          <a:p>
            <a:pPr marL="0" indent="0">
              <a:buNone/>
            </a:pPr>
            <a:r>
              <a:rPr lang="en-US" sz="2000" b="1">
                <a:solidFill>
                  <a:schemeClr val="bg1"/>
                </a:solidFill>
                <a:latin typeface="Söhne"/>
              </a:rPr>
              <a:t>5. </a:t>
            </a:r>
            <a:r>
              <a:rPr lang="en-US" sz="2000" b="1" i="0">
                <a:solidFill>
                  <a:schemeClr val="bg1"/>
                </a:solidFill>
                <a:effectLst/>
                <a:latin typeface="Söhne"/>
              </a:rPr>
              <a:t>Visualization of Insights:</a:t>
            </a:r>
            <a:endParaRPr lang="en-US" sz="2000" b="0" i="0">
              <a:solidFill>
                <a:schemeClr val="bg1"/>
              </a:solidFill>
              <a:effectLst/>
              <a:latin typeface="Söhne"/>
            </a:endParaRPr>
          </a:p>
          <a:p>
            <a:pPr marL="457200" lvl="1" indent="0">
              <a:buNone/>
            </a:pPr>
            <a:r>
              <a:rPr lang="en-US" sz="2000" b="0" i="0">
                <a:solidFill>
                  <a:schemeClr val="bg1"/>
                </a:solidFill>
                <a:effectLst/>
                <a:latin typeface="Söhne"/>
              </a:rPr>
              <a:t>Use visualization tools available in Azure Synapse Analytics or external tools like PowerBI to create visualizations and dashboards based on the analytical findings. Visualizations can include charts, graphs, and interactive dashboards to present insights in a clear and understandable manner.</a:t>
            </a:r>
          </a:p>
          <a:p>
            <a:pPr marL="0" indent="0">
              <a:buNone/>
            </a:pPr>
            <a:endParaRPr lang="en-IN" sz="2000">
              <a:solidFill>
                <a:schemeClr val="bg1"/>
              </a:solidFill>
              <a:ea typeface="Calibri"/>
              <a:cs typeface="Calibri"/>
            </a:endParaRPr>
          </a:p>
        </p:txBody>
      </p:sp>
      <p:pic>
        <p:nvPicPr>
          <p:cNvPr id="5" name="Picture 4">
            <a:extLst>
              <a:ext uri="{FF2B5EF4-FFF2-40B4-BE49-F238E27FC236}">
                <a16:creationId xmlns:a16="http://schemas.microsoft.com/office/drawing/2014/main" id="{3E932633-5BA5-2B1A-B781-ECAD1E6EA4A4}"/>
              </a:ext>
            </a:extLst>
          </p:cNvPr>
          <p:cNvPicPr>
            <a:picLocks noChangeAspect="1"/>
          </p:cNvPicPr>
          <p:nvPr/>
        </p:nvPicPr>
        <p:blipFill>
          <a:blip r:embed="rId2"/>
          <a:stretch>
            <a:fillRect/>
          </a:stretch>
        </p:blipFill>
        <p:spPr>
          <a:xfrm>
            <a:off x="6645193" y="434382"/>
            <a:ext cx="3588640" cy="2655593"/>
          </a:xfrm>
          <a:prstGeom prst="rect">
            <a:avLst/>
          </a:prstGeom>
        </p:spPr>
      </p:pic>
      <p:sp>
        <p:nvSpPr>
          <p:cNvPr id="20" name="Rectangle 19">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3EBF8D2-BAA2-C067-3004-C8B8D47D1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8661" y="4117714"/>
            <a:ext cx="3588640" cy="2009638"/>
          </a:xfrm>
          <a:prstGeom prst="rect">
            <a:avLst/>
          </a:prstGeom>
        </p:spPr>
      </p:pic>
      <p:sp>
        <p:nvSpPr>
          <p:cNvPr id="22" name="Rectangle 21">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utoShape 4">
            <a:extLst>
              <a:ext uri="{FF2B5EF4-FFF2-40B4-BE49-F238E27FC236}">
                <a16:creationId xmlns:a16="http://schemas.microsoft.com/office/drawing/2014/main" id="{BB7B3696-86A6-6C8E-D13C-CD7100DC9236}"/>
              </a:ext>
            </a:extLst>
          </p:cNvPr>
          <p:cNvSpPr>
            <a:spLocks noChangeAspect="1" noChangeArrowheads="1"/>
          </p:cNvSpPr>
          <p:nvPr/>
        </p:nvSpPr>
        <p:spPr bwMode="auto">
          <a:xfrm>
            <a:off x="5998464" y="2051304"/>
            <a:ext cx="4892040" cy="48920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337685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097B3E-0860-8E84-CF65-A469495D25D8}"/>
              </a:ext>
            </a:extLst>
          </p:cNvPr>
          <p:cNvPicPr>
            <a:picLocks noChangeAspect="1"/>
          </p:cNvPicPr>
          <p:nvPr/>
        </p:nvPicPr>
        <p:blipFill>
          <a:blip r:embed="rId2"/>
          <a:stretch>
            <a:fillRect/>
          </a:stretch>
        </p:blipFill>
        <p:spPr>
          <a:xfrm>
            <a:off x="996696" y="630174"/>
            <a:ext cx="5021548" cy="2935986"/>
          </a:xfrm>
          <a:prstGeom prst="rect">
            <a:avLst/>
          </a:prstGeom>
        </p:spPr>
      </p:pic>
      <p:pic>
        <p:nvPicPr>
          <p:cNvPr id="8" name="Picture 7">
            <a:extLst>
              <a:ext uri="{FF2B5EF4-FFF2-40B4-BE49-F238E27FC236}">
                <a16:creationId xmlns:a16="http://schemas.microsoft.com/office/drawing/2014/main" id="{62C17515-27B7-A1D8-A472-C05E40329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584" y="3715131"/>
            <a:ext cx="5600315" cy="2935986"/>
          </a:xfrm>
          <a:prstGeom prst="rect">
            <a:avLst/>
          </a:prstGeom>
        </p:spPr>
      </p:pic>
    </p:spTree>
    <p:extLst>
      <p:ext uri="{BB962C8B-B14F-4D97-AF65-F5344CB8AC3E}">
        <p14:creationId xmlns:p14="http://schemas.microsoft.com/office/powerpoint/2010/main" val="966824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alogue board showing flight information">
            <a:extLst>
              <a:ext uri="{FF2B5EF4-FFF2-40B4-BE49-F238E27FC236}">
                <a16:creationId xmlns:a16="http://schemas.microsoft.com/office/drawing/2014/main" id="{8DF60C8A-3C8E-CEA3-9003-A18F8BA44379}"/>
              </a:ext>
            </a:extLst>
          </p:cNvPr>
          <p:cNvPicPr>
            <a:picLocks noChangeAspect="1"/>
          </p:cNvPicPr>
          <p:nvPr/>
        </p:nvPicPr>
        <p:blipFill rotWithShape="1">
          <a:blip r:embed="rId2">
            <a:alphaModFix amt="40000"/>
          </a:blip>
          <a:srcRect t="15730"/>
          <a:stretch/>
        </p:blipFill>
        <p:spPr>
          <a:xfrm>
            <a:off x="20" y="10"/>
            <a:ext cx="12191979" cy="6857990"/>
          </a:xfrm>
          <a:prstGeom prst="rect">
            <a:avLst/>
          </a:prstGeom>
        </p:spPr>
      </p:pic>
      <p:sp>
        <p:nvSpPr>
          <p:cNvPr id="2" name="Title 1">
            <a:extLst>
              <a:ext uri="{FF2B5EF4-FFF2-40B4-BE49-F238E27FC236}">
                <a16:creationId xmlns:a16="http://schemas.microsoft.com/office/drawing/2014/main" id="{12902A1F-301E-0019-74BF-02EDF54C20B5}"/>
              </a:ext>
            </a:extLst>
          </p:cNvPr>
          <p:cNvSpPr>
            <a:spLocks noGrp="1"/>
          </p:cNvSpPr>
          <p:nvPr>
            <p:ph type="title"/>
          </p:nvPr>
        </p:nvSpPr>
        <p:spPr>
          <a:xfrm>
            <a:off x="841249" y="941832"/>
            <a:ext cx="10506456" cy="2057400"/>
          </a:xfrm>
        </p:spPr>
        <p:txBody>
          <a:bodyPr anchor="b">
            <a:normAutofit/>
          </a:bodyPr>
          <a:lstStyle/>
          <a:p>
            <a:r>
              <a:rPr lang="en-IN" sz="5000">
                <a:solidFill>
                  <a:schemeClr val="bg1"/>
                </a:solidFill>
              </a:rPr>
              <a:t>Conclusion</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45A30FB-4D8C-27DD-0F9F-5D40D9C38A0E}"/>
              </a:ext>
            </a:extLst>
          </p:cNvPr>
          <p:cNvSpPr>
            <a:spLocks noGrp="1"/>
          </p:cNvSpPr>
          <p:nvPr>
            <p:ph idx="1"/>
          </p:nvPr>
        </p:nvSpPr>
        <p:spPr>
          <a:xfrm>
            <a:off x="841248" y="3502152"/>
            <a:ext cx="10506456" cy="2670048"/>
          </a:xfrm>
        </p:spPr>
        <p:txBody>
          <a:bodyPr vert="horz" lIns="91440" tIns="45720" rIns="91440" bIns="45720" rtlCol="0">
            <a:normAutofit/>
          </a:bodyPr>
          <a:lstStyle/>
          <a:p>
            <a:r>
              <a:rPr lang="en-US" sz="2000" dirty="0">
                <a:solidFill>
                  <a:schemeClr val="bg1"/>
                </a:solidFill>
                <a:ea typeface="Calibri"/>
                <a:cs typeface="Calibri"/>
              </a:rPr>
              <a:t>To sum up, our study has shown how valuable it is to use Azure cloud computing to </a:t>
            </a:r>
            <a:r>
              <a:rPr lang="en-US" sz="2000" dirty="0" err="1">
                <a:solidFill>
                  <a:schemeClr val="bg1"/>
                </a:solidFill>
                <a:ea typeface="Calibri"/>
                <a:cs typeface="Calibri"/>
              </a:rPr>
              <a:t>analyse</a:t>
            </a:r>
            <a:r>
              <a:rPr lang="en-US" sz="2000" dirty="0">
                <a:solidFill>
                  <a:schemeClr val="bg1"/>
                </a:solidFill>
                <a:ea typeface="Calibri"/>
                <a:cs typeface="Calibri"/>
              </a:rPr>
              <a:t> Olympic data in-depth. Our understanding of athlete performances, time patterns, and national athletic accomplishments has improved as a result of our use of Azure services for data extraction, transformation, and </a:t>
            </a:r>
            <a:r>
              <a:rPr lang="en-US" sz="2000" dirty="0" err="1">
                <a:solidFill>
                  <a:schemeClr val="bg1"/>
                </a:solidFill>
                <a:ea typeface="Calibri"/>
                <a:cs typeface="Calibri"/>
              </a:rPr>
              <a:t>visualisation</a:t>
            </a:r>
            <a:r>
              <a:rPr lang="en-US" sz="2000" dirty="0">
                <a:solidFill>
                  <a:schemeClr val="bg1"/>
                </a:solidFill>
                <a:ea typeface="Calibri"/>
                <a:cs typeface="Calibri"/>
              </a:rPr>
              <a:t>. These revelations might help the sports sector make more strategic decisions and </a:t>
            </a:r>
            <a:r>
              <a:rPr lang="en-US" sz="2000" dirty="0" err="1">
                <a:solidFill>
                  <a:schemeClr val="bg1"/>
                </a:solidFill>
                <a:ea typeface="Calibri"/>
                <a:cs typeface="Calibri"/>
              </a:rPr>
              <a:t>maximise</a:t>
            </a:r>
            <a:r>
              <a:rPr lang="en-US" sz="2000" dirty="0">
                <a:solidFill>
                  <a:schemeClr val="bg1"/>
                </a:solidFill>
                <a:ea typeface="Calibri"/>
                <a:cs typeface="Calibri"/>
              </a:rPr>
              <a:t> athlete performance. In the future, further research and development into data analytics methods will be necessary to uncover new information and spur creativity in the field of sports administration and performance enhancement.</a:t>
            </a:r>
            <a:endParaRPr lang="en-IN" sz="2000" dirty="0">
              <a:solidFill>
                <a:schemeClr val="bg1"/>
              </a:solidFill>
              <a:ea typeface="Calibri"/>
              <a:cs typeface="Calibri"/>
            </a:endParaRPr>
          </a:p>
        </p:txBody>
      </p:sp>
    </p:spTree>
    <p:extLst>
      <p:ext uri="{BB962C8B-B14F-4D97-AF65-F5344CB8AC3E}">
        <p14:creationId xmlns:p14="http://schemas.microsoft.com/office/powerpoint/2010/main" val="2397726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Picture 4" descr="Close-up of chain link">
            <a:extLst>
              <a:ext uri="{FF2B5EF4-FFF2-40B4-BE49-F238E27FC236}">
                <a16:creationId xmlns:a16="http://schemas.microsoft.com/office/drawing/2014/main" id="{1708915F-DE74-EABA-6DE3-585317B9DE7B}"/>
              </a:ext>
            </a:extLst>
          </p:cNvPr>
          <p:cNvPicPr>
            <a:picLocks noChangeAspect="1"/>
          </p:cNvPicPr>
          <p:nvPr/>
        </p:nvPicPr>
        <p:blipFill rotWithShape="1">
          <a:blip r:embed="rId2">
            <a:alphaModFix amt="60000"/>
          </a:blip>
          <a:srcRect t="12503" b="3227"/>
          <a:stretch/>
        </p:blipFill>
        <p:spPr>
          <a:xfrm>
            <a:off x="-1" y="10"/>
            <a:ext cx="12192001" cy="6857990"/>
          </a:xfrm>
          <a:prstGeom prst="rect">
            <a:avLst/>
          </a:prstGeom>
        </p:spPr>
      </p:pic>
      <p:sp>
        <p:nvSpPr>
          <p:cNvPr id="2" name="Title 1">
            <a:extLst>
              <a:ext uri="{FF2B5EF4-FFF2-40B4-BE49-F238E27FC236}">
                <a16:creationId xmlns:a16="http://schemas.microsoft.com/office/drawing/2014/main" id="{0EF8FA58-CDB3-BE9C-FCE8-74FDDD047FA6}"/>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a:solidFill>
                  <a:srgbClr val="FFFFFF"/>
                </a:solidFill>
              </a:rPr>
              <a:t>GitHub Link</a:t>
            </a:r>
          </a:p>
        </p:txBody>
      </p:sp>
      <p:sp>
        <p:nvSpPr>
          <p:cNvPr id="3" name="TextBox 2">
            <a:extLst>
              <a:ext uri="{FF2B5EF4-FFF2-40B4-BE49-F238E27FC236}">
                <a16:creationId xmlns:a16="http://schemas.microsoft.com/office/drawing/2014/main" id="{2A1F9BC6-9A40-FB92-A35D-469966D3824D}"/>
              </a:ext>
            </a:extLst>
          </p:cNvPr>
          <p:cNvSpPr txBox="1"/>
          <p:nvPr/>
        </p:nvSpPr>
        <p:spPr>
          <a:xfrm>
            <a:off x="1198181" y="3514853"/>
            <a:ext cx="9795637" cy="205704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gn="ctr">
              <a:lnSpc>
                <a:spcPct val="90000"/>
              </a:lnSpc>
              <a:spcBef>
                <a:spcPts val="1000"/>
              </a:spcBef>
            </a:pPr>
            <a:r>
              <a:rPr lang="en-US" sz="2400">
                <a:solidFill>
                  <a:srgbClr val="FFFFFF"/>
                </a:solidFill>
              </a:rPr>
              <a:t>https://github.com/The-Team-12/Tokyo-Olympics-Data-Analysis</a:t>
            </a:r>
          </a:p>
        </p:txBody>
      </p:sp>
    </p:spTree>
    <p:extLst>
      <p:ext uri="{BB962C8B-B14F-4D97-AF65-F5344CB8AC3E}">
        <p14:creationId xmlns:p14="http://schemas.microsoft.com/office/powerpoint/2010/main" val="2977623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91157-DCED-D61F-8520-B493510BAD0C}"/>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a:solidFill>
                  <a:schemeClr val="tx1"/>
                </a:solidFill>
                <a:latin typeface="+mj-lt"/>
                <a:ea typeface="+mj-ea"/>
                <a:cs typeface="+mj-cs"/>
              </a:rPr>
              <a:t>THANK YOU</a:t>
            </a:r>
          </a:p>
        </p:txBody>
      </p:sp>
      <p:pic>
        <p:nvPicPr>
          <p:cNvPr id="38" name="Graphic 37" descr="Handshake">
            <a:extLst>
              <a:ext uri="{FF2B5EF4-FFF2-40B4-BE49-F238E27FC236}">
                <a16:creationId xmlns:a16="http://schemas.microsoft.com/office/drawing/2014/main" id="{B4872009-9402-6C6D-F764-EF9880E50F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40" name="Graphic 39" descr="Handshake">
            <a:extLst>
              <a:ext uri="{FF2B5EF4-FFF2-40B4-BE49-F238E27FC236}">
                <a16:creationId xmlns:a16="http://schemas.microsoft.com/office/drawing/2014/main" id="{37ACB8D7-149B-4BFF-9DF2-2BF44D34D8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2943327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16CC8A77-6DE9-C70B-2241-B89C0D4B3036}"/>
              </a:ext>
            </a:extLst>
          </p:cNvPr>
          <p:cNvSpPr>
            <a:spLocks noGrp="1"/>
          </p:cNvSpPr>
          <p:nvPr>
            <p:ph type="title"/>
          </p:nvPr>
        </p:nvSpPr>
        <p:spPr>
          <a:xfrm>
            <a:off x="838200" y="448721"/>
            <a:ext cx="4707671" cy="1225650"/>
          </a:xfrm>
        </p:spPr>
        <p:txBody>
          <a:bodyPr anchor="b">
            <a:normAutofit/>
          </a:bodyPr>
          <a:lstStyle/>
          <a:p>
            <a:r>
              <a:rPr lang="en-IN" sz="3800">
                <a:solidFill>
                  <a:schemeClr val="bg1"/>
                </a:solidFill>
              </a:rPr>
              <a:t>Team Members</a:t>
            </a:r>
          </a:p>
        </p:txBody>
      </p:sp>
      <p:cxnSp>
        <p:nvCxnSpPr>
          <p:cNvPr id="31" name="Straight Connector 3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5">
            <a:extLst>
              <a:ext uri="{FF2B5EF4-FFF2-40B4-BE49-F238E27FC236}">
                <a16:creationId xmlns:a16="http://schemas.microsoft.com/office/drawing/2014/main" id="{4D152E13-D9B3-1FE7-1CCC-365AC0C96140}"/>
              </a:ext>
            </a:extLst>
          </p:cNvPr>
          <p:cNvSpPr txBox="1">
            <a:spLocks noGrp="1"/>
          </p:cNvSpPr>
          <p:nvPr>
            <p:ph idx="1"/>
          </p:nvPr>
        </p:nvSpPr>
        <p:spPr>
          <a:xfrm>
            <a:off x="850145" y="1909192"/>
            <a:ext cx="5658074" cy="3719147"/>
          </a:xfrm>
          <a:prstGeom prst="rect">
            <a:avLst/>
          </a:prstGeom>
        </p:spPr>
        <p:txBody>
          <a:bodyPr rot="0" spcFirstLastPara="0" vert="horz"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b="1" dirty="0">
                <a:solidFill>
                  <a:schemeClr val="bg1"/>
                </a:solidFill>
                <a:ea typeface="Calibri"/>
                <a:cs typeface="Calibri"/>
              </a:rPr>
              <a:t>Sri </a:t>
            </a:r>
            <a:r>
              <a:rPr lang="en-GB" sz="1400" b="1" dirty="0" err="1">
                <a:solidFill>
                  <a:schemeClr val="bg1"/>
                </a:solidFill>
                <a:ea typeface="Calibri"/>
                <a:cs typeface="Calibri"/>
              </a:rPr>
              <a:t>Charana</a:t>
            </a:r>
            <a:r>
              <a:rPr lang="en-GB" sz="1400" b="1" dirty="0">
                <a:solidFill>
                  <a:schemeClr val="bg1"/>
                </a:solidFill>
                <a:ea typeface="Calibri"/>
                <a:cs typeface="Calibri"/>
              </a:rPr>
              <a:t> </a:t>
            </a:r>
            <a:r>
              <a:rPr lang="en-GB" sz="1400" b="1" err="1">
                <a:solidFill>
                  <a:schemeClr val="bg1"/>
                </a:solidFill>
                <a:ea typeface="Calibri"/>
                <a:cs typeface="Calibri"/>
              </a:rPr>
              <a:t>Indaram</a:t>
            </a:r>
            <a:r>
              <a:rPr lang="en-GB" sz="1400" b="1">
                <a:solidFill>
                  <a:schemeClr val="bg1"/>
                </a:solidFill>
                <a:ea typeface="Calibri"/>
                <a:cs typeface="Calibri"/>
              </a:rPr>
              <a:t> </a:t>
            </a:r>
            <a:endParaRPr lang="en-US">
              <a:solidFill>
                <a:schemeClr val="bg1"/>
              </a:solidFill>
              <a:ea typeface="Calibri"/>
              <a:cs typeface="Calibri"/>
            </a:endParaRPr>
          </a:p>
          <a:p>
            <a:pPr indent="0">
              <a:buNone/>
            </a:pPr>
            <a:r>
              <a:rPr lang="en-GB" sz="1400" b="1">
                <a:solidFill>
                  <a:schemeClr val="bg1"/>
                </a:solidFill>
                <a:ea typeface="Calibri"/>
                <a:cs typeface="Calibri"/>
              </a:rPr>
              <a:t>  Data Engineer</a:t>
            </a:r>
          </a:p>
          <a:p>
            <a:pPr marL="285750" indent="-285750">
              <a:buFont typeface="Arial"/>
              <a:buChar char="•"/>
            </a:pPr>
            <a:r>
              <a:rPr lang="en-GB" sz="1400" b="1" dirty="0">
                <a:solidFill>
                  <a:schemeClr val="bg1"/>
                </a:solidFill>
                <a:ea typeface="Calibri"/>
                <a:cs typeface="Calibri"/>
              </a:rPr>
              <a:t>Amarnath Reddy</a:t>
            </a:r>
            <a:r>
              <a:rPr lang="en-GB" sz="1400" b="1">
                <a:solidFill>
                  <a:schemeClr val="bg1"/>
                </a:solidFill>
                <a:ea typeface="Calibri"/>
                <a:cs typeface="Calibri"/>
              </a:rPr>
              <a:t> </a:t>
            </a:r>
            <a:r>
              <a:rPr lang="en-GB" sz="1400" b="1" err="1">
                <a:solidFill>
                  <a:schemeClr val="bg1"/>
                </a:solidFill>
                <a:ea typeface="Calibri"/>
                <a:cs typeface="Calibri"/>
              </a:rPr>
              <a:t>Pamireddygari</a:t>
            </a:r>
            <a:endParaRPr lang="en-GB" sz="1400" err="1">
              <a:solidFill>
                <a:schemeClr val="bg1"/>
              </a:solidFill>
              <a:ea typeface="Calibri"/>
              <a:cs typeface="Calibri"/>
            </a:endParaRPr>
          </a:p>
          <a:p>
            <a:pPr indent="0">
              <a:buNone/>
            </a:pPr>
            <a:r>
              <a:rPr lang="en-GB" sz="1400" b="1">
                <a:solidFill>
                  <a:schemeClr val="bg1"/>
                </a:solidFill>
                <a:ea typeface="Calibri"/>
                <a:cs typeface="Calibri"/>
              </a:rPr>
              <a:t>  </a:t>
            </a:r>
            <a:r>
              <a:rPr lang="en-GB" sz="1400" b="1" dirty="0">
                <a:solidFill>
                  <a:schemeClr val="bg1"/>
                </a:solidFill>
                <a:ea typeface="Calibri"/>
                <a:cs typeface="Calibri"/>
              </a:rPr>
              <a:t> Data</a:t>
            </a:r>
            <a:r>
              <a:rPr lang="en-GB" sz="1400" b="1">
                <a:solidFill>
                  <a:schemeClr val="bg1"/>
                </a:solidFill>
                <a:ea typeface="Calibri"/>
                <a:cs typeface="Calibri"/>
              </a:rPr>
              <a:t> </a:t>
            </a:r>
            <a:r>
              <a:rPr lang="en-GB" sz="1400" b="1" dirty="0">
                <a:solidFill>
                  <a:schemeClr val="bg1"/>
                </a:solidFill>
                <a:ea typeface="Calibri"/>
                <a:cs typeface="Calibri"/>
              </a:rPr>
              <a:t>Scientist</a:t>
            </a:r>
            <a:endParaRPr lang="en-GB"/>
          </a:p>
          <a:p>
            <a:pPr marL="285750" indent="-285750"/>
            <a:r>
              <a:rPr lang="en-GB" sz="1400" b="1" dirty="0">
                <a:solidFill>
                  <a:schemeClr val="bg1"/>
                </a:solidFill>
                <a:ea typeface="Calibri"/>
                <a:cs typeface="Calibri"/>
              </a:rPr>
              <a:t>Harika </a:t>
            </a:r>
            <a:r>
              <a:rPr lang="en-GB" sz="1400" b="1" err="1">
                <a:solidFill>
                  <a:schemeClr val="bg1"/>
                </a:solidFill>
                <a:ea typeface="Calibri"/>
                <a:cs typeface="Calibri"/>
              </a:rPr>
              <a:t>Suravarapu</a:t>
            </a:r>
            <a:r>
              <a:rPr lang="en-GB" sz="1400" b="1" dirty="0">
                <a:solidFill>
                  <a:schemeClr val="bg1"/>
                </a:solidFill>
                <a:ea typeface="Calibri"/>
                <a:cs typeface="Calibri"/>
              </a:rPr>
              <a:t>	</a:t>
            </a:r>
            <a:endParaRPr lang="en-GB">
              <a:solidFill>
                <a:schemeClr val="bg1"/>
              </a:solidFill>
              <a:ea typeface="Calibri"/>
              <a:cs typeface="Calibri"/>
            </a:endParaRPr>
          </a:p>
          <a:p>
            <a:pPr indent="0">
              <a:buNone/>
            </a:pPr>
            <a:r>
              <a:rPr lang="en-GB" sz="1400" b="1">
                <a:solidFill>
                  <a:schemeClr val="bg1"/>
                </a:solidFill>
                <a:ea typeface="+mn-lt"/>
                <a:cs typeface="+mn-lt"/>
              </a:rPr>
              <a:t>  App Development </a:t>
            </a:r>
            <a:endParaRPr lang="en-GB">
              <a:solidFill>
                <a:schemeClr val="bg1"/>
              </a:solidFill>
            </a:endParaRPr>
          </a:p>
          <a:p>
            <a:pPr marL="285750" indent="-285750"/>
            <a:r>
              <a:rPr lang="en-GB" sz="1400" b="1" dirty="0">
                <a:solidFill>
                  <a:schemeClr val="bg1"/>
                </a:solidFill>
                <a:ea typeface="+mn-lt"/>
                <a:cs typeface="+mn-lt"/>
              </a:rPr>
              <a:t>Venkata Naga Sandeep </a:t>
            </a:r>
            <a:r>
              <a:rPr lang="en-GB" sz="1400" b="1" dirty="0" err="1">
                <a:solidFill>
                  <a:schemeClr val="bg1"/>
                </a:solidFill>
                <a:ea typeface="+mn-lt"/>
                <a:cs typeface="+mn-lt"/>
              </a:rPr>
              <a:t>Gude</a:t>
            </a:r>
            <a:endParaRPr lang="en-GB" sz="1400" b="1">
              <a:solidFill>
                <a:schemeClr val="bg1"/>
              </a:solidFill>
              <a:ea typeface="Calibri"/>
              <a:cs typeface="Calibri"/>
            </a:endParaRPr>
          </a:p>
          <a:p>
            <a:pPr indent="0">
              <a:buNone/>
            </a:pPr>
            <a:r>
              <a:rPr lang="en-GB" sz="1400" b="1">
                <a:solidFill>
                  <a:schemeClr val="bg1"/>
                </a:solidFill>
                <a:ea typeface="Calibri"/>
                <a:cs typeface="Calibri"/>
              </a:rPr>
              <a:t>  </a:t>
            </a:r>
            <a:r>
              <a:rPr lang="en-GB" sz="1400" b="1" dirty="0">
                <a:solidFill>
                  <a:schemeClr val="bg1"/>
                </a:solidFill>
                <a:ea typeface="Calibri"/>
                <a:cs typeface="Calibri"/>
              </a:rPr>
              <a:t>Data Modelling	</a:t>
            </a:r>
            <a:endParaRPr lang="en-GB">
              <a:solidFill>
                <a:schemeClr val="bg1"/>
              </a:solidFill>
              <a:ea typeface="Calibri" panose="020F0502020204030204"/>
              <a:cs typeface="Calibri" panose="020F0502020204030204"/>
            </a:endParaRPr>
          </a:p>
          <a:p>
            <a:pPr indent="0">
              <a:buNone/>
            </a:pPr>
            <a:r>
              <a:rPr lang="en-GB" sz="1400" dirty="0">
                <a:solidFill>
                  <a:schemeClr val="bg1"/>
                </a:solidFill>
                <a:ea typeface="Calibri"/>
                <a:cs typeface="Calibri"/>
              </a:rPr>
              <a:t>	</a:t>
            </a:r>
          </a:p>
        </p:txBody>
      </p:sp>
      <p:pic>
        <p:nvPicPr>
          <p:cNvPr id="3" name="Picture 2" descr="Team Teamwork Spirit · Free photo on Pixabay">
            <a:extLst>
              <a:ext uri="{FF2B5EF4-FFF2-40B4-BE49-F238E27FC236}">
                <a16:creationId xmlns:a16="http://schemas.microsoft.com/office/drawing/2014/main" id="{0C6EEF85-20CA-A448-7014-07DC1F20E3A1}"/>
              </a:ext>
            </a:extLst>
          </p:cNvPr>
          <p:cNvPicPr>
            <a:picLocks noChangeAspect="1"/>
          </p:cNvPicPr>
          <p:nvPr/>
        </p:nvPicPr>
        <p:blipFill rotWithShape="1">
          <a:blip r:embed="rId2"/>
          <a:srcRect t="38895" r="-3" b="1137"/>
          <a:stretch/>
        </p:blipFill>
        <p:spPr>
          <a:xfrm>
            <a:off x="6525453" y="1"/>
            <a:ext cx="5666547" cy="3398024"/>
          </a:xfrm>
          <a:prstGeom prst="rect">
            <a:avLst/>
          </a:prstGeom>
        </p:spPr>
      </p:pic>
      <p:cxnSp>
        <p:nvCxnSpPr>
          <p:cNvPr id="33" name="Straight Connector 32">
            <a:extLst>
              <a:ext uri="{FF2B5EF4-FFF2-40B4-BE49-F238E27FC236}">
                <a16:creationId xmlns:a16="http://schemas.microsoft.com/office/drawing/2014/main" id="{CA240C79-242E-4918-9F28-B101847D1C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2277" y="3386960"/>
            <a:ext cx="56697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Free Images : 2019, 2018, to reach, new year, happy new year, running ...">
            <a:extLst>
              <a:ext uri="{FF2B5EF4-FFF2-40B4-BE49-F238E27FC236}">
                <a16:creationId xmlns:a16="http://schemas.microsoft.com/office/drawing/2014/main" id="{B9126351-424C-8205-B50D-700F9B488D8C}"/>
              </a:ext>
            </a:extLst>
          </p:cNvPr>
          <p:cNvPicPr>
            <a:picLocks noChangeAspect="1"/>
          </p:cNvPicPr>
          <p:nvPr/>
        </p:nvPicPr>
        <p:blipFill rotWithShape="1">
          <a:blip r:embed="rId3"/>
          <a:srcRect t="19697" r="-2" b="19115"/>
          <a:stretch/>
        </p:blipFill>
        <p:spPr>
          <a:xfrm>
            <a:off x="6522277" y="3398024"/>
            <a:ext cx="5669723" cy="3469076"/>
          </a:xfrm>
          <a:prstGeom prst="rect">
            <a:avLst/>
          </a:prstGeom>
        </p:spPr>
      </p:pic>
    </p:spTree>
    <p:extLst>
      <p:ext uri="{BB962C8B-B14F-4D97-AF65-F5344CB8AC3E}">
        <p14:creationId xmlns:p14="http://schemas.microsoft.com/office/powerpoint/2010/main" val="4012906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1F790F07-CE93-7C3D-8477-C9E30B1FB246}"/>
              </a:ext>
            </a:extLst>
          </p:cNvPr>
          <p:cNvSpPr>
            <a:spLocks noGrp="1"/>
          </p:cNvSpPr>
          <p:nvPr>
            <p:ph type="title"/>
          </p:nvPr>
        </p:nvSpPr>
        <p:spPr>
          <a:xfrm>
            <a:off x="838200" y="448721"/>
            <a:ext cx="4707671" cy="1225650"/>
          </a:xfrm>
        </p:spPr>
        <p:txBody>
          <a:bodyPr anchor="b">
            <a:normAutofit/>
          </a:bodyPr>
          <a:lstStyle/>
          <a:p>
            <a:r>
              <a:rPr lang="en-US" sz="3800">
                <a:solidFill>
                  <a:schemeClr val="bg1"/>
                </a:solidFill>
                <a:latin typeface="Agency FB" panose="020B0503020202020204" pitchFamily="34" charset="0"/>
              </a:rPr>
              <a:t>Introduction</a:t>
            </a:r>
            <a:endParaRPr lang="en-IN" sz="3800">
              <a:solidFill>
                <a:schemeClr val="bg1"/>
              </a:solidFill>
            </a:endParaRP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C9CF4D-C45F-55EF-F3CD-F8879C166F0A}"/>
              </a:ext>
            </a:extLst>
          </p:cNvPr>
          <p:cNvSpPr>
            <a:spLocks noGrp="1"/>
          </p:cNvSpPr>
          <p:nvPr>
            <p:ph idx="1"/>
          </p:nvPr>
        </p:nvSpPr>
        <p:spPr>
          <a:xfrm>
            <a:off x="897769" y="1909192"/>
            <a:ext cx="4586513" cy="3647710"/>
          </a:xfrm>
        </p:spPr>
        <p:txBody>
          <a:bodyPr vert="horz" lIns="91440" tIns="45720" rIns="91440" bIns="45720" rtlCol="0" anchor="t">
            <a:normAutofit/>
          </a:bodyPr>
          <a:lstStyle/>
          <a:p>
            <a:pPr marL="0" indent="0">
              <a:buNone/>
            </a:pPr>
            <a:r>
              <a:rPr lang="en-US" sz="2000">
                <a:solidFill>
                  <a:schemeClr val="bg1"/>
                </a:solidFill>
                <a:latin typeface="Söhne"/>
                <a:ea typeface="+mn-lt"/>
                <a:cs typeface="+mn-lt"/>
              </a:rPr>
              <a:t>The Olympic Games represent a pinnacle of global sporting excellence and cultural significance, attracting athletes, coaches, and spectators from around the world. Analyzing Olympic data provides valuable insights into athletes' performances, trends over time, and countries' sporting achievements. In this study, we leverage the capabilities of Azure cloud computing to conduct comprehensive analysis of Olympic data spanning multiple domains.</a:t>
            </a:r>
          </a:p>
          <a:p>
            <a:pPr marL="0" indent="0">
              <a:buNone/>
            </a:pPr>
            <a:endParaRPr lang="en-US" sz="2000">
              <a:solidFill>
                <a:schemeClr val="bg1"/>
              </a:solidFill>
              <a:latin typeface="Söhne"/>
            </a:endParaRP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Sphere of mesh and nodes">
            <a:extLst>
              <a:ext uri="{FF2B5EF4-FFF2-40B4-BE49-F238E27FC236}">
                <a16:creationId xmlns:a16="http://schemas.microsoft.com/office/drawing/2014/main" id="{A19ACA56-CDA0-F542-37EE-555E050EAB45}"/>
              </a:ext>
            </a:extLst>
          </p:cNvPr>
          <p:cNvPicPr>
            <a:picLocks noChangeAspect="1"/>
          </p:cNvPicPr>
          <p:nvPr/>
        </p:nvPicPr>
        <p:blipFill>
          <a:blip r:embed="rId2"/>
          <a:stretch>
            <a:fillRect/>
          </a:stretch>
        </p:blipFill>
        <p:spPr>
          <a:xfrm>
            <a:off x="6525453" y="1304045"/>
            <a:ext cx="5666547" cy="4249910"/>
          </a:xfrm>
          <a:prstGeom prst="rect">
            <a:avLst/>
          </a:prstGeom>
        </p:spPr>
      </p:pic>
    </p:spTree>
    <p:extLst>
      <p:ext uri="{BB962C8B-B14F-4D97-AF65-F5344CB8AC3E}">
        <p14:creationId xmlns:p14="http://schemas.microsoft.com/office/powerpoint/2010/main" val="3972106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rectangular sign with white text&#10;&#10;Description automatically generated">
            <a:extLst>
              <a:ext uri="{FF2B5EF4-FFF2-40B4-BE49-F238E27FC236}">
                <a16:creationId xmlns:a16="http://schemas.microsoft.com/office/drawing/2014/main" id="{F7AF6031-590D-884C-5F88-811A00D2C51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4255" r="19209"/>
          <a:stretch/>
        </p:blipFill>
        <p:spPr>
          <a:xfrm>
            <a:off x="3522468" y="10"/>
            <a:ext cx="8669532" cy="6857990"/>
          </a:xfrm>
          <a:prstGeom prst="rect">
            <a:avLst/>
          </a:prstGeom>
        </p:spPr>
      </p:pic>
      <p:sp>
        <p:nvSpPr>
          <p:cNvPr id="18" name="Rectangle 1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4427B-FD5D-0F63-C83E-41E94741FB0B}"/>
              </a:ext>
            </a:extLst>
          </p:cNvPr>
          <p:cNvSpPr>
            <a:spLocks noGrp="1"/>
          </p:cNvSpPr>
          <p:nvPr>
            <p:ph type="title"/>
          </p:nvPr>
        </p:nvSpPr>
        <p:spPr>
          <a:xfrm>
            <a:off x="371094" y="1161288"/>
            <a:ext cx="3438144" cy="1124712"/>
          </a:xfrm>
        </p:spPr>
        <p:txBody>
          <a:bodyPr anchor="b">
            <a:normAutofit/>
          </a:bodyPr>
          <a:lstStyle/>
          <a:p>
            <a:r>
              <a:rPr lang="en-IN" sz="2800">
                <a:solidFill>
                  <a:schemeClr val="bg1"/>
                </a:solidFill>
              </a:rPr>
              <a:t>Abstract</a:t>
            </a: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7F6CA27-19C5-B9D1-EE08-064908DD0C0D}"/>
              </a:ext>
            </a:extLst>
          </p:cNvPr>
          <p:cNvSpPr>
            <a:spLocks noGrp="1"/>
          </p:cNvSpPr>
          <p:nvPr>
            <p:ph idx="1"/>
          </p:nvPr>
        </p:nvSpPr>
        <p:spPr>
          <a:xfrm>
            <a:off x="371094" y="2718054"/>
            <a:ext cx="3438906" cy="3207258"/>
          </a:xfrm>
        </p:spPr>
        <p:txBody>
          <a:bodyPr vert="horz" lIns="91440" tIns="45720" rIns="91440" bIns="45720" rtlCol="0" anchor="t">
            <a:normAutofit/>
          </a:bodyPr>
          <a:lstStyle/>
          <a:p>
            <a:pPr marL="0" indent="0">
              <a:buNone/>
            </a:pPr>
            <a:r>
              <a:rPr lang="en-US" sz="1700">
                <a:solidFill>
                  <a:schemeClr val="bg1"/>
                </a:solidFill>
                <a:latin typeface="Söhne"/>
              </a:rPr>
              <a:t>T</a:t>
            </a:r>
            <a:r>
              <a:rPr lang="en-US" sz="1700" b="0" i="0">
                <a:solidFill>
                  <a:schemeClr val="bg1"/>
                </a:solidFill>
                <a:effectLst/>
                <a:latin typeface="Söhne"/>
              </a:rPr>
              <a:t>he project aims to demonstrate the capabilities of Azure Cloud for performing end-to-end data engineering tasks, from data extraction to visualization of insights, using a real-world dataset such as Olympic data.</a:t>
            </a:r>
            <a:endParaRPr lang="en-IN" sz="1700">
              <a:solidFill>
                <a:schemeClr val="bg1"/>
              </a:solidFill>
            </a:endParaRPr>
          </a:p>
        </p:txBody>
      </p:sp>
    </p:spTree>
    <p:extLst>
      <p:ext uri="{BB962C8B-B14F-4D97-AF65-F5344CB8AC3E}">
        <p14:creationId xmlns:p14="http://schemas.microsoft.com/office/powerpoint/2010/main" val="797616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rendering of game pieces tied together with a rope">
            <a:extLst>
              <a:ext uri="{FF2B5EF4-FFF2-40B4-BE49-F238E27FC236}">
                <a16:creationId xmlns:a16="http://schemas.microsoft.com/office/drawing/2014/main" id="{9D8C51BD-DDEE-D604-EE80-E21641C453D5}"/>
              </a:ext>
            </a:extLst>
          </p:cNvPr>
          <p:cNvPicPr>
            <a:picLocks noChangeAspect="1"/>
          </p:cNvPicPr>
          <p:nvPr/>
        </p:nvPicPr>
        <p:blipFill rotWithShape="1">
          <a:blip r:embed="rId2">
            <a:alphaModFix amt="40000"/>
          </a:blip>
          <a:srcRect t="25000" r="-2" b="-2"/>
          <a:stretch/>
        </p:blipFill>
        <p:spPr>
          <a:xfrm>
            <a:off x="20" y="10"/>
            <a:ext cx="12191979" cy="6857990"/>
          </a:xfrm>
          <a:prstGeom prst="rect">
            <a:avLst/>
          </a:prstGeom>
        </p:spPr>
      </p:pic>
      <p:sp>
        <p:nvSpPr>
          <p:cNvPr id="2" name="Title 1">
            <a:extLst>
              <a:ext uri="{FF2B5EF4-FFF2-40B4-BE49-F238E27FC236}">
                <a16:creationId xmlns:a16="http://schemas.microsoft.com/office/drawing/2014/main" id="{E8972617-E464-812F-075B-46EDCEE9722A}"/>
              </a:ext>
            </a:extLst>
          </p:cNvPr>
          <p:cNvSpPr>
            <a:spLocks noGrp="1"/>
          </p:cNvSpPr>
          <p:nvPr>
            <p:ph type="title"/>
          </p:nvPr>
        </p:nvSpPr>
        <p:spPr>
          <a:xfrm>
            <a:off x="841249" y="941832"/>
            <a:ext cx="10506456" cy="2057400"/>
          </a:xfrm>
        </p:spPr>
        <p:txBody>
          <a:bodyPr anchor="b">
            <a:normAutofit/>
          </a:bodyPr>
          <a:lstStyle/>
          <a:p>
            <a:r>
              <a:rPr lang="en-IN" sz="5000">
                <a:solidFill>
                  <a:schemeClr val="bg1"/>
                </a:solidFill>
              </a:rPr>
              <a:t>Problem Statement</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651B43A-0423-E24E-53FE-3B1995BBB404}"/>
              </a:ext>
            </a:extLst>
          </p:cNvPr>
          <p:cNvSpPr>
            <a:spLocks noGrp="1"/>
          </p:cNvSpPr>
          <p:nvPr>
            <p:ph idx="1"/>
          </p:nvPr>
        </p:nvSpPr>
        <p:spPr>
          <a:xfrm>
            <a:off x="841248" y="3502152"/>
            <a:ext cx="10506456" cy="2670048"/>
          </a:xfrm>
        </p:spPr>
        <p:txBody>
          <a:bodyPr vert="horz" lIns="91440" tIns="45720" rIns="91440" bIns="45720" rtlCol="0">
            <a:normAutofit/>
          </a:bodyPr>
          <a:lstStyle/>
          <a:p>
            <a:pPr marL="0" indent="0">
              <a:buNone/>
            </a:pPr>
            <a:r>
              <a:rPr lang="en-US" sz="2000" b="0" i="0">
                <a:solidFill>
                  <a:schemeClr val="bg1"/>
                </a:solidFill>
                <a:effectLst/>
                <a:latin typeface="Söhne"/>
              </a:rPr>
              <a:t>The challenge is to effectively utilize the extensive and interconnected Olympic dataset, comprising multiple tables like Athletes, Coaches, Entries Gender, Medals, and Teams, for actionable insights. Traditional approaches face hurdles in data integration, scalability, and resource constraints, hindering stakeholders' ability to optimize athlete performance, resource allocation, and strategic initiatives. Therefore, the problem statement revolves around developing a robust data analysis framework using Azure cloud computing to efficiently process Olympic data, uncover meaningful patterns, and empower stakeholders with informed decision-making capabilities.</a:t>
            </a:r>
            <a:endParaRPr lang="en-IN" sz="2000">
              <a:solidFill>
                <a:schemeClr val="bg1"/>
              </a:solidFill>
            </a:endParaRPr>
          </a:p>
        </p:txBody>
      </p:sp>
    </p:spTree>
    <p:extLst>
      <p:ext uri="{BB962C8B-B14F-4D97-AF65-F5344CB8AC3E}">
        <p14:creationId xmlns:p14="http://schemas.microsoft.com/office/powerpoint/2010/main" val="4041225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iagram of data processing&#10;&#10;Description automatically generated">
            <a:extLst>
              <a:ext uri="{FF2B5EF4-FFF2-40B4-BE49-F238E27FC236}">
                <a16:creationId xmlns:a16="http://schemas.microsoft.com/office/drawing/2014/main" id="{AC5820F0-B85A-B0FE-5FA4-C2A85FF4272B}"/>
              </a:ext>
            </a:extLst>
          </p:cNvPr>
          <p:cNvPicPr>
            <a:picLocks noGrp="1" noChangeAspect="1"/>
          </p:cNvPicPr>
          <p:nvPr>
            <p:ph idx="1"/>
          </p:nvPr>
        </p:nvPicPr>
        <p:blipFill>
          <a:blip r:embed="rId2"/>
          <a:stretch>
            <a:fillRect/>
          </a:stretch>
        </p:blipFill>
        <p:spPr>
          <a:xfrm>
            <a:off x="991089" y="526370"/>
            <a:ext cx="10447945" cy="5593158"/>
          </a:xfrm>
          <a:prstGeom prst="rect">
            <a:avLst/>
          </a:prstGeom>
        </p:spPr>
      </p:pic>
    </p:spTree>
    <p:extLst>
      <p:ext uri="{BB962C8B-B14F-4D97-AF65-F5344CB8AC3E}">
        <p14:creationId xmlns:p14="http://schemas.microsoft.com/office/powerpoint/2010/main" val="2451671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uple of light bulbs standing next to a word&#10;&#10;Description automatically generated">
            <a:extLst>
              <a:ext uri="{FF2B5EF4-FFF2-40B4-BE49-F238E27FC236}">
                <a16:creationId xmlns:a16="http://schemas.microsoft.com/office/drawing/2014/main" id="{39F69CEC-8383-F54E-53F7-757EE0907E93}"/>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t="20830" b="4170"/>
          <a:stretch/>
        </p:blipFill>
        <p:spPr>
          <a:xfrm>
            <a:off x="20" y="10"/>
            <a:ext cx="12191979" cy="6857990"/>
          </a:xfrm>
          <a:prstGeom prst="rect">
            <a:avLst/>
          </a:prstGeom>
        </p:spPr>
      </p:pic>
      <p:sp>
        <p:nvSpPr>
          <p:cNvPr id="2" name="Title 1">
            <a:extLst>
              <a:ext uri="{FF2B5EF4-FFF2-40B4-BE49-F238E27FC236}">
                <a16:creationId xmlns:a16="http://schemas.microsoft.com/office/drawing/2014/main" id="{AAE6923A-3D13-0953-BB8A-582D4F3DD4F0}"/>
              </a:ext>
            </a:extLst>
          </p:cNvPr>
          <p:cNvSpPr>
            <a:spLocks noGrp="1"/>
          </p:cNvSpPr>
          <p:nvPr>
            <p:ph type="title"/>
          </p:nvPr>
        </p:nvSpPr>
        <p:spPr>
          <a:xfrm>
            <a:off x="841249" y="941832"/>
            <a:ext cx="10506456" cy="2057400"/>
          </a:xfrm>
        </p:spPr>
        <p:txBody>
          <a:bodyPr anchor="b">
            <a:normAutofit/>
          </a:bodyPr>
          <a:lstStyle/>
          <a:p>
            <a:r>
              <a:rPr lang="en-IN" sz="5000">
                <a:solidFill>
                  <a:schemeClr val="bg1"/>
                </a:solidFill>
              </a:rPr>
              <a:t>Business Understanding</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84AD9CE-E7E8-59A0-614E-83701E9ACF16}"/>
              </a:ext>
            </a:extLst>
          </p:cNvPr>
          <p:cNvSpPr>
            <a:spLocks noGrp="1"/>
          </p:cNvSpPr>
          <p:nvPr>
            <p:ph idx="1"/>
          </p:nvPr>
        </p:nvSpPr>
        <p:spPr>
          <a:xfrm>
            <a:off x="841248" y="3502152"/>
            <a:ext cx="10506456" cy="2670048"/>
          </a:xfrm>
        </p:spPr>
        <p:txBody>
          <a:bodyPr vert="horz" lIns="91440" tIns="45720" rIns="91440" bIns="45720" rtlCol="0">
            <a:normAutofit/>
          </a:bodyPr>
          <a:lstStyle/>
          <a:p>
            <a:pPr marL="0" indent="0">
              <a:buNone/>
            </a:pPr>
            <a:r>
              <a:rPr lang="en-US" sz="2000">
                <a:solidFill>
                  <a:schemeClr val="bg1"/>
                </a:solidFill>
                <a:latin typeface="Söhne"/>
              </a:rPr>
              <a:t>T</a:t>
            </a:r>
            <a:r>
              <a:rPr lang="en-US" sz="2000" b="0" i="0">
                <a:solidFill>
                  <a:schemeClr val="bg1"/>
                </a:solidFill>
                <a:effectLst/>
                <a:latin typeface="Söhne"/>
              </a:rPr>
              <a:t>he project aims to demonstrate the value of data analytics in the sports industry and showcase how organizations can leverage Azure services to unlock the transformative potential of Olympic data for strategic decision-making, performance management, and competitive advantage.</a:t>
            </a:r>
            <a:endParaRPr lang="en-IN" sz="2000">
              <a:solidFill>
                <a:schemeClr val="bg1"/>
              </a:solidFill>
            </a:endParaRPr>
          </a:p>
        </p:txBody>
      </p:sp>
      <p:sp>
        <p:nvSpPr>
          <p:cNvPr id="5" name="TextBox 4">
            <a:extLst>
              <a:ext uri="{FF2B5EF4-FFF2-40B4-BE49-F238E27FC236}">
                <a16:creationId xmlns:a16="http://schemas.microsoft.com/office/drawing/2014/main" id="{05BEC061-97DF-D045-F93A-89AB14EC0EBE}"/>
              </a:ext>
            </a:extLst>
          </p:cNvPr>
          <p:cNvSpPr txBox="1"/>
          <p:nvPr/>
        </p:nvSpPr>
        <p:spPr>
          <a:xfrm>
            <a:off x="9870531"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3152054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4" name="Picture 13" descr="Curved section of an athletics track in a sport stadium">
            <a:extLst>
              <a:ext uri="{FF2B5EF4-FFF2-40B4-BE49-F238E27FC236}">
                <a16:creationId xmlns:a16="http://schemas.microsoft.com/office/drawing/2014/main" id="{F676F5D8-B8C9-C79A-4F3F-77FCF16061DD}"/>
              </a:ext>
            </a:extLst>
          </p:cNvPr>
          <p:cNvPicPr>
            <a:picLocks noChangeAspect="1"/>
          </p:cNvPicPr>
          <p:nvPr/>
        </p:nvPicPr>
        <p:blipFill rotWithShape="1">
          <a:blip r:embed="rId2">
            <a:alphaModFix amt="60000"/>
          </a:blip>
          <a:srcRect t="15667" r="-2" b="-2"/>
          <a:stretch/>
        </p:blipFill>
        <p:spPr>
          <a:xfrm>
            <a:off x="-1" y="10"/>
            <a:ext cx="12192001" cy="6857990"/>
          </a:xfrm>
          <a:prstGeom prst="rect">
            <a:avLst/>
          </a:prstGeom>
        </p:spPr>
      </p:pic>
      <p:sp>
        <p:nvSpPr>
          <p:cNvPr id="2" name="Title 1">
            <a:extLst>
              <a:ext uri="{FF2B5EF4-FFF2-40B4-BE49-F238E27FC236}">
                <a16:creationId xmlns:a16="http://schemas.microsoft.com/office/drawing/2014/main" id="{240AC18F-B405-0186-2DE2-38CA8B0E724C}"/>
              </a:ext>
            </a:extLst>
          </p:cNvPr>
          <p:cNvSpPr>
            <a:spLocks noGrp="1"/>
          </p:cNvSpPr>
          <p:nvPr>
            <p:ph type="title"/>
          </p:nvPr>
        </p:nvSpPr>
        <p:spPr>
          <a:xfrm>
            <a:off x="1198181" y="728906"/>
            <a:ext cx="9792471" cy="2057037"/>
          </a:xfrm>
        </p:spPr>
        <p:txBody>
          <a:bodyPr>
            <a:normAutofit/>
          </a:bodyPr>
          <a:lstStyle/>
          <a:p>
            <a:r>
              <a:rPr lang="en-IN">
                <a:solidFill>
                  <a:srgbClr val="FFFFFF"/>
                </a:solidFill>
              </a:rPr>
              <a:t>Data Understanding</a:t>
            </a:r>
          </a:p>
        </p:txBody>
      </p:sp>
      <p:sp>
        <p:nvSpPr>
          <p:cNvPr id="12" name="Content Placeholder 11">
            <a:extLst>
              <a:ext uri="{FF2B5EF4-FFF2-40B4-BE49-F238E27FC236}">
                <a16:creationId xmlns:a16="http://schemas.microsoft.com/office/drawing/2014/main" id="{A42206BD-A040-41A7-2F97-7313AB8E830D}"/>
              </a:ext>
            </a:extLst>
          </p:cNvPr>
          <p:cNvSpPr>
            <a:spLocks noGrp="1"/>
          </p:cNvSpPr>
          <p:nvPr>
            <p:ph idx="1"/>
          </p:nvPr>
        </p:nvSpPr>
        <p:spPr>
          <a:xfrm>
            <a:off x="1198181" y="2957665"/>
            <a:ext cx="9792471" cy="3171423"/>
          </a:xfrm>
        </p:spPr>
        <p:txBody>
          <a:bodyPr vert="horz" lIns="91440" tIns="45720" rIns="91440" bIns="45720" rtlCol="0">
            <a:normAutofit/>
          </a:bodyPr>
          <a:lstStyle/>
          <a:p>
            <a:r>
              <a:rPr lang="en-US" sz="2000" b="0" i="0">
                <a:solidFill>
                  <a:srgbClr val="FFFFFF"/>
                </a:solidFill>
                <a:effectLst/>
                <a:latin typeface="Söhne"/>
              </a:rPr>
              <a:t>The dataset contains information on 11,000 athletes participating in 47 disciplines and representing 743 teams in the Tokyo Olympics 2021.</a:t>
            </a:r>
            <a:r>
              <a:rPr lang="en-US" sz="2000">
                <a:solidFill>
                  <a:srgbClr val="FFFFFF"/>
                </a:solidFill>
                <a:latin typeface="Söhne"/>
              </a:rPr>
              <a:t> </a:t>
            </a:r>
            <a:endParaRPr lang="en-US" sz="2000" b="0" i="0">
              <a:solidFill>
                <a:srgbClr val="FFFFFF"/>
              </a:solidFill>
              <a:effectLst/>
              <a:latin typeface="Söhne"/>
            </a:endParaRPr>
          </a:p>
          <a:p>
            <a:r>
              <a:rPr lang="en-US" sz="2000" b="0" i="0">
                <a:solidFill>
                  <a:srgbClr val="FFFFFF"/>
                </a:solidFill>
                <a:effectLst/>
                <a:latin typeface="Söhne"/>
              </a:rPr>
              <a:t>The files are available in CSV format for easier data processing, covering categories such as athletes, coaches, entries, medals, and teams.</a:t>
            </a:r>
            <a:r>
              <a:rPr lang="en-US" sz="2000">
                <a:solidFill>
                  <a:srgbClr val="FFFFFF"/>
                </a:solidFill>
                <a:latin typeface="Söhne"/>
              </a:rPr>
              <a:t> </a:t>
            </a:r>
            <a:endParaRPr lang="en-US" sz="2000" b="0" i="0">
              <a:solidFill>
                <a:srgbClr val="FFFFFF"/>
              </a:solidFill>
              <a:effectLst/>
              <a:latin typeface="Söhne"/>
            </a:endParaRPr>
          </a:p>
          <a:p>
            <a:r>
              <a:rPr lang="en-IN" sz="2000">
                <a:solidFill>
                  <a:srgbClr val="FFFFFF"/>
                </a:solidFill>
                <a:hlinkClick r:id="rId3"/>
              </a:rPr>
              <a:t>Dataset link</a:t>
            </a:r>
            <a:endParaRPr lang="en-IN" sz="2000">
              <a:solidFill>
                <a:srgbClr val="FFFFFF"/>
              </a:solidFill>
            </a:endParaRPr>
          </a:p>
        </p:txBody>
      </p:sp>
    </p:spTree>
    <p:extLst>
      <p:ext uri="{BB962C8B-B14F-4D97-AF65-F5344CB8AC3E}">
        <p14:creationId xmlns:p14="http://schemas.microsoft.com/office/powerpoint/2010/main" val="479473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CC31BA-F834-5F8C-6983-03251BE36E32}"/>
              </a:ext>
            </a:extLst>
          </p:cNvPr>
          <p:cNvSpPr>
            <a:spLocks noGrp="1"/>
          </p:cNvSpPr>
          <p:nvPr>
            <p:ph type="title"/>
          </p:nvPr>
        </p:nvSpPr>
        <p:spPr>
          <a:xfrm>
            <a:off x="838199" y="4428000"/>
            <a:ext cx="6143626" cy="1400400"/>
          </a:xfrm>
        </p:spPr>
        <p:txBody>
          <a:bodyPr vert="horz" wrap="square" lIns="91440" tIns="45720" rIns="91440" bIns="45720" rtlCol="0" anchor="b">
            <a:normAutofit/>
          </a:bodyPr>
          <a:lstStyle/>
          <a:p>
            <a:r>
              <a:rPr lang="en-US" sz="5600">
                <a:solidFill>
                  <a:schemeClr val="bg1"/>
                </a:solidFill>
              </a:rPr>
              <a:t>Data Pipeline:</a:t>
            </a:r>
          </a:p>
        </p:txBody>
      </p:sp>
      <p:pic>
        <p:nvPicPr>
          <p:cNvPr id="5" name="Content Placeholder 4">
            <a:extLst>
              <a:ext uri="{FF2B5EF4-FFF2-40B4-BE49-F238E27FC236}">
                <a16:creationId xmlns:a16="http://schemas.microsoft.com/office/drawing/2014/main" id="{312F537D-5511-E84A-49A5-83A4BF97D4A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030" b="8226"/>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12" name="Group 11">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3" name="Freeform: Shape 12">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8156757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256</TotalTime>
  <Words>710</Words>
  <Application>Microsoft Office PowerPoint</Application>
  <PresentationFormat>Widescreen</PresentationFormat>
  <Paragraphs>40</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Agency FB</vt:lpstr>
      <vt:lpstr>Arial</vt:lpstr>
      <vt:lpstr>Calibri</vt:lpstr>
      <vt:lpstr>Calibri Light</vt:lpstr>
      <vt:lpstr>Söhne</vt:lpstr>
      <vt:lpstr>Office Theme</vt:lpstr>
      <vt:lpstr>TOKYO OLYMPIC DATA ANALYSIS</vt:lpstr>
      <vt:lpstr>Team Members</vt:lpstr>
      <vt:lpstr>Introduction</vt:lpstr>
      <vt:lpstr>Abstract</vt:lpstr>
      <vt:lpstr>Problem Statement</vt:lpstr>
      <vt:lpstr>PowerPoint Presentation</vt:lpstr>
      <vt:lpstr>Business Understanding</vt:lpstr>
      <vt:lpstr>Data Understanding</vt:lpstr>
      <vt:lpstr>Data Pipeline:</vt:lpstr>
      <vt:lpstr>PowerPoint Presentation</vt:lpstr>
      <vt:lpstr>PowerPoint Presentation</vt:lpstr>
      <vt:lpstr>PowerPoint Presentation</vt:lpstr>
      <vt:lpstr>PowerPoint Presentation</vt:lpstr>
      <vt:lpstr>PowerPoint Presentation</vt:lpstr>
      <vt:lpstr>PowerPoint Presentation</vt:lpstr>
      <vt:lpstr>Conclusion</vt:lpstr>
      <vt:lpstr>GitHub Link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Tokyo Olympic Data Analysis</dc:title>
  <dc:creator>Harika Suravarapu</dc:creator>
  <cp:lastModifiedBy>Harika Suravarapu</cp:lastModifiedBy>
  <cp:revision>2</cp:revision>
  <dcterms:created xsi:type="dcterms:W3CDTF">2024-04-23T12:08:27Z</dcterms:created>
  <dcterms:modified xsi:type="dcterms:W3CDTF">2024-04-23T16:24:41Z</dcterms:modified>
</cp:coreProperties>
</file>